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75" r:id="rId3"/>
    <p:sldId id="257" r:id="rId4"/>
    <p:sldId id="258" r:id="rId5"/>
    <p:sldId id="266" r:id="rId6"/>
    <p:sldId id="259" r:id="rId7"/>
    <p:sldId id="260" r:id="rId8"/>
    <p:sldId id="267" r:id="rId9"/>
    <p:sldId id="264" r:id="rId10"/>
    <p:sldId id="265" r:id="rId11"/>
    <p:sldId id="272" r:id="rId12"/>
    <p:sldId id="270" r:id="rId13"/>
    <p:sldId id="271" r:id="rId14"/>
    <p:sldId id="261" r:id="rId15"/>
    <p:sldId id="262" r:id="rId16"/>
    <p:sldId id="268" r:id="rId17"/>
    <p:sldId id="263" r:id="rId18"/>
    <p:sldId id="273" r:id="rId19"/>
    <p:sldId id="274"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1CDA2-F800-6147-BB0B-080B05B7E3EA}" type="datetimeFigureOut">
              <a:rPr lang="en-US" smtClean="0"/>
              <a:t>8/11/24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5F3C0E-7FCA-9547-85F1-C78C01C671A9}" type="slidenum">
              <a:rPr lang="en-US" smtClean="0"/>
              <a:t>‹#›</a:t>
            </a:fld>
            <a:endParaRPr lang="en-US"/>
          </a:p>
        </p:txBody>
      </p:sp>
    </p:spTree>
    <p:extLst>
      <p:ext uri="{BB962C8B-B14F-4D97-AF65-F5344CB8AC3E}">
        <p14:creationId xmlns:p14="http://schemas.microsoft.com/office/powerpoint/2010/main" val="292259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Acknowledgment of Country. </a:t>
            </a:r>
          </a:p>
          <a:p>
            <a:r>
              <a:rPr lang="en-AU" sz="1200" kern="1200" dirty="0">
                <a:solidFill>
                  <a:schemeClr val="tx1"/>
                </a:solidFill>
                <a:effectLst/>
                <a:latin typeface="+mn-lt"/>
                <a:ea typeface="+mn-ea"/>
                <a:cs typeface="+mn-cs"/>
              </a:rPr>
              <a:t>GANZ. </a:t>
            </a:r>
          </a:p>
          <a:p>
            <a:r>
              <a:rPr lang="en-AU" sz="1200" kern="1200" dirty="0">
                <a:solidFill>
                  <a:schemeClr val="tx1"/>
                </a:solidFill>
                <a:effectLst/>
                <a:latin typeface="+mn-lt"/>
                <a:ea typeface="+mn-ea"/>
                <a:cs typeface="+mn-cs"/>
              </a:rPr>
              <a:t>Audience for making time to participate tonight.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Introduce me. A little from you- what drew you to this conversation tonight? What do you want from being here could I hear a few voices around that?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Overview of tonight- I’ve got some definitions, information and clinical considerations to present to you. We’re going to organise you into smaller groups so you can discuss and digest that information together  through the session. Let's start by moving you briefly into those groups now to say "hello".</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BREAK OUT INTO SMALL GROUPS TO BRIEFLY INTRODUCE YOURSELVES AND LET THE GROUP KNOW WHAT YOUR INTEREST IN THIS TOPIC IS (5- mins)</a:t>
            </a:r>
          </a:p>
          <a:p>
            <a:r>
              <a:rPr lang="en-A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695F3C0E-7FCA-9547-85F1-C78C01C671A9}" type="slidenum">
              <a:rPr lang="en-US" smtClean="0"/>
              <a:t>1</a:t>
            </a:fld>
            <a:endParaRPr lang="en-US"/>
          </a:p>
        </p:txBody>
      </p:sp>
    </p:spTree>
    <p:extLst>
      <p:ext uri="{BB962C8B-B14F-4D97-AF65-F5344CB8AC3E}">
        <p14:creationId xmlns:p14="http://schemas.microsoft.com/office/powerpoint/2010/main" val="2706463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BREAK OUT GROUPS: SLIDE WITH </a:t>
            </a:r>
            <a:r>
              <a:rPr lang="en-AU" sz="1200" i="1" kern="1200" dirty="0">
                <a:solidFill>
                  <a:schemeClr val="tx1"/>
                </a:solidFill>
                <a:effectLst/>
                <a:latin typeface="+mn-lt"/>
                <a:ea typeface="+mn-ea"/>
                <a:cs typeface="+mn-cs"/>
              </a:rPr>
              <a:t>PROMPTS </a:t>
            </a:r>
            <a:r>
              <a:rPr lang="en-AU" sz="1200" kern="1200" dirty="0">
                <a:solidFill>
                  <a:schemeClr val="tx1"/>
                </a:solidFill>
                <a:effectLst/>
                <a:latin typeface="+mn-lt"/>
                <a:ea typeface="+mn-ea"/>
                <a:cs typeface="+mn-cs"/>
              </a:rPr>
              <a:t>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Prompts. It would be great if you could all find a way to have some input in the conversation.</a:t>
            </a:r>
          </a:p>
          <a:p>
            <a:r>
              <a:rPr lang="en-AU" sz="1200" kern="1200" dirty="0">
                <a:solidFill>
                  <a:schemeClr val="tx1"/>
                </a:solidFill>
                <a:effectLst/>
                <a:latin typeface="+mn-lt"/>
                <a:ea typeface="+mn-ea"/>
                <a:cs typeface="+mn-cs"/>
              </a:rPr>
              <a:t>Gentle reminder: personal experiences can be helpful, but in the spirit of collegial respect, please de-identify the actors as much as possible </a:t>
            </a:r>
          </a:p>
          <a:p>
            <a:r>
              <a:rPr lang="en-AU" sz="1200" kern="1200" dirty="0">
                <a:solidFill>
                  <a:schemeClr val="tx1"/>
                </a:solidFill>
                <a:effectLst/>
                <a:latin typeface="+mn-lt"/>
                <a:ea typeface="+mn-ea"/>
                <a:cs typeface="+mn-cs"/>
              </a:rPr>
              <a:t>20 MINS</a:t>
            </a: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Group discussion afterwards- what were some of the main topics of discussion in your group? </a:t>
            </a:r>
          </a:p>
          <a:p>
            <a:endParaRPr lang="en-US" dirty="0"/>
          </a:p>
        </p:txBody>
      </p:sp>
      <p:sp>
        <p:nvSpPr>
          <p:cNvPr id="4" name="Slide Number Placeholder 3"/>
          <p:cNvSpPr>
            <a:spLocks noGrp="1"/>
          </p:cNvSpPr>
          <p:nvPr>
            <p:ph type="sldNum" sz="quarter" idx="5"/>
          </p:nvPr>
        </p:nvSpPr>
        <p:spPr/>
        <p:txBody>
          <a:bodyPr/>
          <a:lstStyle/>
          <a:p>
            <a:fld id="{695F3C0E-7FCA-9547-85F1-C78C01C671A9}" type="slidenum">
              <a:rPr lang="en-US" smtClean="0"/>
              <a:t>11</a:t>
            </a:fld>
            <a:endParaRPr lang="en-US"/>
          </a:p>
        </p:txBody>
      </p:sp>
    </p:spTree>
    <p:extLst>
      <p:ext uri="{BB962C8B-B14F-4D97-AF65-F5344CB8AC3E}">
        <p14:creationId xmlns:p14="http://schemas.microsoft.com/office/powerpoint/2010/main" val="1607235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Intentional Self Disclosure- reminder again here we are discussing </a:t>
            </a:r>
          </a:p>
          <a:p>
            <a:r>
              <a:rPr lang="en-GB" sz="1200" i="1" kern="1200" dirty="0">
                <a:solidFill>
                  <a:schemeClr val="tx1"/>
                </a:solidFill>
                <a:effectLst/>
                <a:latin typeface="+mn-lt"/>
                <a:ea typeface="+mn-ea"/>
                <a:cs typeface="+mn-cs"/>
              </a:rPr>
              <a:t>Intentional</a:t>
            </a:r>
            <a:r>
              <a:rPr lang="en-GB" sz="1200" kern="1200" dirty="0">
                <a:solidFill>
                  <a:schemeClr val="tx1"/>
                </a:solidFill>
                <a:effectLst/>
                <a:latin typeface="+mn-lt"/>
                <a:ea typeface="+mn-ea"/>
                <a:cs typeface="+mn-cs"/>
              </a:rPr>
              <a:t> verbal or non-verbal disclosure by the T of personal information </a:t>
            </a:r>
            <a:r>
              <a:rPr lang="en-GB" sz="1200" i="1" kern="1200" dirty="0">
                <a:solidFill>
                  <a:schemeClr val="tx1"/>
                </a:solidFill>
                <a:effectLst/>
                <a:latin typeface="+mn-lt"/>
                <a:ea typeface="+mn-ea"/>
                <a:cs typeface="+mn-cs"/>
              </a:rPr>
              <a:t>from outside the session, </a:t>
            </a:r>
            <a:r>
              <a:rPr lang="en-GB" sz="1200" kern="1200" dirty="0">
                <a:solidFill>
                  <a:schemeClr val="tx1"/>
                </a:solidFill>
                <a:effectLst/>
                <a:latin typeface="+mn-lt"/>
                <a:ea typeface="+mn-ea"/>
                <a:cs typeface="+mn-cs"/>
              </a:rPr>
              <a:t>during a session.</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-may be client driven for example... or T driven  </a:t>
            </a:r>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95F3C0E-7FCA-9547-85F1-C78C01C671A9}" type="slidenum">
              <a:rPr lang="en-US" smtClean="0"/>
              <a:t>12</a:t>
            </a:fld>
            <a:endParaRPr lang="en-US"/>
          </a:p>
        </p:txBody>
      </p:sp>
    </p:spTree>
    <p:extLst>
      <p:ext uri="{BB962C8B-B14F-4D97-AF65-F5344CB8AC3E}">
        <p14:creationId xmlns:p14="http://schemas.microsoft.com/office/powerpoint/2010/main" val="214887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Brief history: The traditional psychoanalytic view, going right back to the time of Freud was:</a:t>
            </a:r>
          </a:p>
          <a:p>
            <a:r>
              <a:rPr lang="en-AU" sz="1200" kern="1200" dirty="0">
                <a:solidFill>
                  <a:schemeClr val="tx1"/>
                </a:solidFill>
                <a:effectLst/>
                <a:latin typeface="+mn-lt"/>
                <a:ea typeface="+mn-ea"/>
                <a:cs typeface="+mn-cs"/>
              </a:rPr>
              <a:t>-the analyst was the “healthy” expert and the client was the unwell “patient” </a:t>
            </a:r>
          </a:p>
          <a:p>
            <a:r>
              <a:rPr lang="en-AU" sz="1200" kern="1200" dirty="0">
                <a:solidFill>
                  <a:schemeClr val="tx1"/>
                </a:solidFill>
                <a:effectLst/>
                <a:latin typeface="+mn-lt"/>
                <a:ea typeface="+mn-ea"/>
                <a:cs typeface="+mn-cs"/>
              </a:rPr>
              <a:t>-it was believed that the therapist and their environment could provide a “blank” or “neutral” screen upon which the patient would project their transference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Of course, GT was a bit ahead of the game in reacting to and challenging this assumption, but it wasn’t until the 1980’s, with the advent of the Relational Turn, that an overall shift really started to gain momentum. In this decade, sometimes referred to as The Decade of the Brain and catalysed by influences such as :- the innovation of fMRI’s, Daniel Stern’s infant observation research, the rise of intersubjectivity theory and the development of IPNB,  we saw a more general shift in psychology from a one-person to a two-person perspective, namely: that the therapeutic encounter was one of co-influence, co-transference and cross-fertilisation between the therapist and client. For some of us, this offered a new “permission” to do what came naturally: the judicious use of intentional self-disclosure as a clinical option. </a:t>
            </a:r>
          </a:p>
          <a:p>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If we then add to the field conditions social media, politics and popular culture- where intentional self-disclosure by everyone from ex-Prime Ministers and sporting figures to film stars and fourteen-year-olds is pervasive and normalised, it was inevitable that psychotherapists might need to review the question: “to hide or be seen?”</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695F3C0E-7FCA-9547-85F1-C78C01C671A9}" type="slidenum">
              <a:rPr lang="en-US" smtClean="0"/>
              <a:t>13</a:t>
            </a:fld>
            <a:endParaRPr lang="en-US"/>
          </a:p>
        </p:txBody>
      </p:sp>
    </p:spTree>
    <p:extLst>
      <p:ext uri="{BB962C8B-B14F-4D97-AF65-F5344CB8AC3E}">
        <p14:creationId xmlns:p14="http://schemas.microsoft.com/office/powerpoint/2010/main" val="2511699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(pause)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Let's take another quick poll- hands up if you have had a positive experience as a client of ISD? Hands up if you have had a negative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In the literature I read for this presentation, which included some meta-analysis of 21 studies of ISD and its impact on psychotherapy, most authors agreed that  ISD is frequently ( 70% of the time in the meta study) enhancing of positive therapeutic outcomes. Seasoned psychotherapy elders like Irvin Yalom and </a:t>
            </a:r>
            <a:r>
              <a:rPr lang="en-AU" sz="1200" kern="1200" dirty="0" err="1">
                <a:solidFill>
                  <a:schemeClr val="tx1"/>
                </a:solidFill>
                <a:effectLst/>
                <a:latin typeface="+mn-lt"/>
                <a:ea typeface="+mn-ea"/>
                <a:cs typeface="+mn-cs"/>
              </a:rPr>
              <a:t>Offir</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Zur</a:t>
            </a:r>
            <a:r>
              <a:rPr lang="en-AU" sz="1200" kern="1200" dirty="0">
                <a:solidFill>
                  <a:schemeClr val="tx1"/>
                </a:solidFill>
                <a:effectLst/>
                <a:latin typeface="+mn-lt"/>
                <a:ea typeface="+mn-ea"/>
                <a:cs typeface="+mn-cs"/>
              </a:rPr>
              <a:t> agree.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literature equally acknowledges that in some circumstances, ISD is contra-indicated and has much to offer in terms of guidelines for its most effective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I'm just going to give you a few more moments to digest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r>
              <a:rPr lang="en-US" dirty="0"/>
              <a:t>(pause)</a:t>
            </a:r>
          </a:p>
        </p:txBody>
      </p:sp>
      <p:sp>
        <p:nvSpPr>
          <p:cNvPr id="4" name="Slide Number Placeholder 3"/>
          <p:cNvSpPr>
            <a:spLocks noGrp="1"/>
          </p:cNvSpPr>
          <p:nvPr>
            <p:ph type="sldNum" sz="quarter" idx="5"/>
          </p:nvPr>
        </p:nvSpPr>
        <p:spPr/>
        <p:txBody>
          <a:bodyPr/>
          <a:lstStyle/>
          <a:p>
            <a:fld id="{695F3C0E-7FCA-9547-85F1-C78C01C671A9}" type="slidenum">
              <a:rPr lang="en-US" smtClean="0"/>
              <a:t>14</a:t>
            </a:fld>
            <a:endParaRPr lang="en-US"/>
          </a:p>
        </p:txBody>
      </p:sp>
    </p:spTree>
    <p:extLst>
      <p:ext uri="{BB962C8B-B14F-4D97-AF65-F5344CB8AC3E}">
        <p14:creationId xmlns:p14="http://schemas.microsoft.com/office/powerpoint/2010/main" val="2210994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Some tried and tested guidelines: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Context matters- client considerations-culture, relational history, age and the stage of therapy need to be considered.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T’s capacity to manage the SD intra  and interpersonally and to then be able to critically reflect on its effectiveness is also essential . We're all somewhere on the express-inhibit continuum. Congruence,  </a:t>
            </a:r>
            <a:r>
              <a:rPr lang="en-AU" sz="1200" i="1" kern="1200" dirty="0">
                <a:solidFill>
                  <a:schemeClr val="tx1"/>
                </a:solidFill>
                <a:effectLst/>
                <a:latin typeface="+mn-lt"/>
                <a:ea typeface="+mn-ea"/>
                <a:cs typeface="+mn-cs"/>
              </a:rPr>
              <a:t>together with </a:t>
            </a:r>
            <a:r>
              <a:rPr lang="en-AU" sz="1200" kern="1200" dirty="0">
                <a:solidFill>
                  <a:schemeClr val="tx1"/>
                </a:solidFill>
                <a:effectLst/>
                <a:latin typeface="+mn-lt"/>
                <a:ea typeface="+mn-ea"/>
                <a:cs typeface="+mn-cs"/>
              </a:rPr>
              <a:t>capacity to manage the relational impact of your SD are important considerations. It could be argued that a more experienced T will have a greater capacity to do this than a novice Therapist.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Keep it brief- as much as necessary and as little as possible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 cases where the client requests a SD, sometimes first exploring with the client what is behind their request/question can help you determine its relevance and whether your answer would be in the service of the relationship and therapeutic work.</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It's critical that you watch and listen for the impact of the ISD. Follow up an ISD with an enquiry like:</a:t>
            </a:r>
          </a:p>
          <a:p>
            <a:r>
              <a:rPr lang="en-AU" sz="1200" kern="1200" dirty="0">
                <a:solidFill>
                  <a:schemeClr val="tx1"/>
                </a:solidFill>
                <a:effectLst/>
                <a:latin typeface="+mn-lt"/>
                <a:ea typeface="+mn-ea"/>
                <a:cs typeface="+mn-cs"/>
              </a:rPr>
              <a:t>"What's it like to hear my answer?" or "What's it like to know this about me?"</a:t>
            </a:r>
          </a:p>
          <a:p>
            <a:endParaRPr lang="en-US" dirty="0"/>
          </a:p>
          <a:p>
            <a:endParaRPr lang="en-US" dirty="0"/>
          </a:p>
        </p:txBody>
      </p:sp>
      <p:sp>
        <p:nvSpPr>
          <p:cNvPr id="4" name="Slide Number Placeholder 3"/>
          <p:cNvSpPr>
            <a:spLocks noGrp="1"/>
          </p:cNvSpPr>
          <p:nvPr>
            <p:ph type="sldNum" sz="quarter" idx="5"/>
          </p:nvPr>
        </p:nvSpPr>
        <p:spPr/>
        <p:txBody>
          <a:bodyPr/>
          <a:lstStyle/>
          <a:p>
            <a:fld id="{695F3C0E-7FCA-9547-85F1-C78C01C671A9}" type="slidenum">
              <a:rPr lang="en-US" smtClean="0"/>
              <a:t>15</a:t>
            </a:fld>
            <a:endParaRPr lang="en-US"/>
          </a:p>
        </p:txBody>
      </p:sp>
    </p:spTree>
    <p:extLst>
      <p:ext uri="{BB962C8B-B14F-4D97-AF65-F5344CB8AC3E}">
        <p14:creationId xmlns:p14="http://schemas.microsoft.com/office/powerpoint/2010/main" val="545500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5F3C0E-7FCA-9547-85F1-C78C01C671A9}" type="slidenum">
              <a:rPr lang="en-US" smtClean="0"/>
              <a:t>16</a:t>
            </a:fld>
            <a:endParaRPr lang="en-US"/>
          </a:p>
        </p:txBody>
      </p:sp>
    </p:spTree>
    <p:extLst>
      <p:ext uri="{BB962C8B-B14F-4D97-AF65-F5344CB8AC3E}">
        <p14:creationId xmlns:p14="http://schemas.microsoft.com/office/powerpoint/2010/main" val="2338796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 final caveat: Confidentiality goes one way- don’t disclose something you are not willing to have shared somewhere else- you can’t ask a client to keep your confidentiality</a:t>
            </a:r>
          </a:p>
          <a:p>
            <a:endParaRPr lang="en-US" dirty="0"/>
          </a:p>
        </p:txBody>
      </p:sp>
      <p:sp>
        <p:nvSpPr>
          <p:cNvPr id="4" name="Slide Number Placeholder 3"/>
          <p:cNvSpPr>
            <a:spLocks noGrp="1"/>
          </p:cNvSpPr>
          <p:nvPr>
            <p:ph type="sldNum" sz="quarter" idx="5"/>
          </p:nvPr>
        </p:nvSpPr>
        <p:spPr/>
        <p:txBody>
          <a:bodyPr/>
          <a:lstStyle/>
          <a:p>
            <a:fld id="{695F3C0E-7FCA-9547-85F1-C78C01C671A9}" type="slidenum">
              <a:rPr lang="en-US" smtClean="0"/>
              <a:t>17</a:t>
            </a:fld>
            <a:endParaRPr lang="en-US"/>
          </a:p>
        </p:txBody>
      </p:sp>
    </p:spTree>
    <p:extLst>
      <p:ext uri="{BB962C8B-B14F-4D97-AF65-F5344CB8AC3E}">
        <p14:creationId xmlns:p14="http://schemas.microsoft.com/office/powerpoint/2010/main" val="3058942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Break out Groups again.</a:t>
            </a:r>
          </a:p>
          <a:p>
            <a:endParaRPr lang="en-US" dirty="0"/>
          </a:p>
          <a:p>
            <a:endParaRPr lang="en-US" dirty="0"/>
          </a:p>
          <a:p>
            <a:endParaRPr lang="en-US" dirty="0"/>
          </a:p>
          <a:p>
            <a:endParaRPr lang="en-US" dirty="0"/>
          </a:p>
          <a:p>
            <a:endParaRPr lang="en-US" dirty="0"/>
          </a:p>
          <a:p>
            <a:endParaRPr lang="en-US" dirty="0"/>
          </a:p>
          <a:p>
            <a:endParaRPr lang="en-US" dirty="0"/>
          </a:p>
          <a:p>
            <a:r>
              <a:rPr lang="en-US" dirty="0"/>
              <a:t>After Break out Groups (if time...)</a:t>
            </a:r>
          </a:p>
          <a:p>
            <a:endParaRPr lang="en-US" dirty="0"/>
          </a:p>
          <a:p>
            <a:r>
              <a:rPr lang="en-US" dirty="0"/>
              <a:t>Any questions or comments arising from that discussion?</a:t>
            </a:r>
          </a:p>
          <a:p>
            <a:endParaRPr lang="en-US" dirty="0"/>
          </a:p>
          <a:p>
            <a:r>
              <a:rPr lang="en-US" dirty="0"/>
              <a:t>Where did the discussion got this time?</a:t>
            </a:r>
          </a:p>
        </p:txBody>
      </p:sp>
      <p:sp>
        <p:nvSpPr>
          <p:cNvPr id="4" name="Slide Number Placeholder 3"/>
          <p:cNvSpPr>
            <a:spLocks noGrp="1"/>
          </p:cNvSpPr>
          <p:nvPr>
            <p:ph type="sldNum" sz="quarter" idx="5"/>
          </p:nvPr>
        </p:nvSpPr>
        <p:spPr/>
        <p:txBody>
          <a:bodyPr/>
          <a:lstStyle/>
          <a:p>
            <a:fld id="{695F3C0E-7FCA-9547-85F1-C78C01C671A9}" type="slidenum">
              <a:rPr lang="en-US" smtClean="0"/>
              <a:t>18</a:t>
            </a:fld>
            <a:endParaRPr lang="en-US"/>
          </a:p>
        </p:txBody>
      </p:sp>
    </p:spTree>
    <p:extLst>
      <p:ext uri="{BB962C8B-B14F-4D97-AF65-F5344CB8AC3E}">
        <p14:creationId xmlns:p14="http://schemas.microsoft.com/office/powerpoint/2010/main" val="3839394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 taking away from the discussion tonight? </a:t>
            </a:r>
          </a:p>
          <a:p>
            <a:r>
              <a:rPr lang="en-US" dirty="0"/>
              <a:t>Have you got something of what you were wanting from participating?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Could we hear some voices around this?</a:t>
            </a:r>
          </a:p>
          <a:p>
            <a:endParaRPr lang="en-US" dirty="0"/>
          </a:p>
          <a:p>
            <a:endParaRPr lang="en-US" dirty="0"/>
          </a:p>
        </p:txBody>
      </p:sp>
      <p:sp>
        <p:nvSpPr>
          <p:cNvPr id="4" name="Slide Number Placeholder 3"/>
          <p:cNvSpPr>
            <a:spLocks noGrp="1"/>
          </p:cNvSpPr>
          <p:nvPr>
            <p:ph type="sldNum" sz="quarter" idx="5"/>
          </p:nvPr>
        </p:nvSpPr>
        <p:spPr/>
        <p:txBody>
          <a:bodyPr/>
          <a:lstStyle/>
          <a:p>
            <a:fld id="{695F3C0E-7FCA-9547-85F1-C78C01C671A9}" type="slidenum">
              <a:rPr lang="en-US" smtClean="0"/>
              <a:t>19</a:t>
            </a:fld>
            <a:endParaRPr lang="en-US"/>
          </a:p>
        </p:txBody>
      </p:sp>
    </p:spTree>
    <p:extLst>
      <p:ext uri="{BB962C8B-B14F-4D97-AF65-F5344CB8AC3E}">
        <p14:creationId xmlns:p14="http://schemas.microsoft.com/office/powerpoint/2010/main" val="326385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What do we mean by "self disclosure"?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There are probably as many different understandings of this term as there are people participating tonight. There are probably also many varying experiences of SD in the room from good, bad to muddling.</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As in so much of clinical practice, there are no hard-and fast rights and wrongs around it.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We are self disclosing all the time! How we walk, talk, greet, dress, decorate our practice area, not to mention what information a simple search on the internet might reveal. (Scroll)</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There are 4 diff. types of SD:</a:t>
            </a:r>
          </a:p>
          <a:p>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Intentional SD: (read definition)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Maybe this is the one you thought of first?! We’ll come back to this one in more detail later, as it’s the one that I think deserves the most consideration, but let’s spend a little bit of time thinking about the other categories first.</a:t>
            </a:r>
          </a:p>
          <a:p>
            <a:r>
              <a:rPr lang="en-AU" sz="1200" kern="1200" dirty="0">
                <a:solidFill>
                  <a:schemeClr val="tx1"/>
                </a:solidFill>
                <a:effectLst/>
                <a:latin typeface="+mn-lt"/>
                <a:ea typeface="+mn-ea"/>
                <a:cs typeface="+mn-cs"/>
              </a:rPr>
              <a:t> </a:t>
            </a:r>
          </a:p>
          <a:p>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95F3C0E-7FCA-9547-85F1-C78C01C671A9}" type="slidenum">
              <a:rPr lang="en-US" smtClean="0"/>
              <a:t>3</a:t>
            </a:fld>
            <a:endParaRPr lang="en-US"/>
          </a:p>
        </p:txBody>
      </p:sp>
    </p:spTree>
    <p:extLst>
      <p:ext uri="{BB962C8B-B14F-4D97-AF65-F5344CB8AC3E}">
        <p14:creationId xmlns:p14="http://schemas.microsoft.com/office/powerpoint/2010/main" val="334328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2. Inevitable SD- (read definition) </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Have a think about your therapist- what are all the things you know/assume about them based on the observations and experiences you have had in your sessions with them…many of them never discussed explicitly. </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Here's a photo of my practice room...what does it disclose about me?! (2 mins)</a:t>
            </a:r>
          </a:p>
          <a:p>
            <a:r>
              <a:rPr lang="en-A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695F3C0E-7FCA-9547-85F1-C78C01C671A9}" type="slidenum">
              <a:rPr lang="en-US" smtClean="0"/>
              <a:t>4</a:t>
            </a:fld>
            <a:endParaRPr lang="en-US"/>
          </a:p>
        </p:txBody>
      </p:sp>
    </p:spTree>
    <p:extLst>
      <p:ext uri="{BB962C8B-B14F-4D97-AF65-F5344CB8AC3E}">
        <p14:creationId xmlns:p14="http://schemas.microsoft.com/office/powerpoint/2010/main" val="2915191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Accidental SD- :</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Accidental self disclosures are either:-</a:t>
            </a:r>
          </a:p>
          <a:p>
            <a:pPr lvl="0"/>
            <a:r>
              <a:rPr lang="en-AU" sz="1200" kern="1200" dirty="0">
                <a:solidFill>
                  <a:schemeClr val="tx1"/>
                </a:solidFill>
                <a:effectLst/>
                <a:latin typeface="+mn-lt"/>
                <a:ea typeface="+mn-ea"/>
                <a:cs typeface="+mn-cs"/>
              </a:rPr>
              <a:t>a) incidental (unplanned) encounters outside the session;</a:t>
            </a:r>
          </a:p>
          <a:p>
            <a:pPr lvl="0"/>
            <a:r>
              <a:rPr lang="en-AU" sz="1200" kern="1200" dirty="0">
                <a:solidFill>
                  <a:schemeClr val="tx1"/>
                </a:solidFill>
                <a:effectLst/>
                <a:latin typeface="+mn-lt"/>
                <a:ea typeface="+mn-ea"/>
                <a:cs typeface="+mn-cs"/>
              </a:rPr>
              <a:t>b) spontaneous, unintentional verbal or non-verbal reactions inside the session; or</a:t>
            </a:r>
          </a:p>
          <a:p>
            <a:pPr lvl="0"/>
            <a:r>
              <a:rPr lang="en-AU" sz="1200" kern="1200" dirty="0">
                <a:solidFill>
                  <a:schemeClr val="tx1"/>
                </a:solidFill>
                <a:effectLst/>
                <a:latin typeface="+mn-lt"/>
                <a:ea typeface="+mn-ea"/>
                <a:cs typeface="+mn-cs"/>
              </a:rPr>
              <a:t>c) other occurrences</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that reveal the T's personal information to their client.</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a)bumping into your client in a restaurant, being seen entering a place of worship, at a school event or political rally, or being mentioned in a partner or family member's obituary, all of which would disclose something of your personal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Of course, the incidence of some of these ‘chance encounters’ are much more likely in smaller communities of choice/identity and location.</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b)"</a:t>
            </a:r>
            <a:r>
              <a:rPr lang="en-AU" sz="1200" kern="1200" dirty="0" err="1">
                <a:solidFill>
                  <a:schemeClr val="tx1"/>
                </a:solidFill>
                <a:effectLst/>
                <a:latin typeface="+mn-lt"/>
                <a:ea typeface="+mn-ea"/>
                <a:cs typeface="+mn-cs"/>
              </a:rPr>
              <a:t>urghhh</a:t>
            </a:r>
            <a:r>
              <a:rPr lang="en-AU" sz="1200" kern="1200" dirty="0">
                <a:solidFill>
                  <a:schemeClr val="tx1"/>
                </a:solidFill>
                <a:effectLst/>
                <a:latin typeface="+mn-lt"/>
                <a:ea typeface="+mn-ea"/>
                <a:cs typeface="+mn-cs"/>
              </a:rPr>
              <a:t>!" snakes</a:t>
            </a:r>
          </a:p>
          <a:p>
            <a:pPr lvl="0"/>
            <a:endParaRPr lang="en-AU" sz="1200" kern="1200" dirty="0">
              <a:solidFill>
                <a:schemeClr val="tx1"/>
              </a:solidFill>
              <a:effectLst/>
              <a:latin typeface="+mn-lt"/>
              <a:ea typeface="+mn-ea"/>
              <a:cs typeface="+mn-cs"/>
            </a:endParaRPr>
          </a:p>
          <a:p>
            <a:pPr lvl="0"/>
            <a:r>
              <a:rPr lang="en-AU" sz="1200" kern="1200" dirty="0" err="1">
                <a:solidFill>
                  <a:schemeClr val="tx1"/>
                </a:solidFill>
                <a:effectLst/>
                <a:latin typeface="+mn-lt"/>
                <a:ea typeface="+mn-ea"/>
                <a:cs typeface="+mn-cs"/>
              </a:rPr>
              <a:t>Ive</a:t>
            </a:r>
            <a:r>
              <a:rPr lang="en-AU" sz="1200" kern="1200" dirty="0">
                <a:solidFill>
                  <a:schemeClr val="tx1"/>
                </a:solidFill>
                <a:effectLst/>
                <a:latin typeface="+mn-lt"/>
                <a:ea typeface="+mn-ea"/>
                <a:cs typeface="+mn-cs"/>
              </a:rPr>
              <a:t> got some other ripper examples of accidental disclosure to follow </a:t>
            </a:r>
          </a:p>
          <a:p>
            <a:pPr lvl="0"/>
            <a:endParaRPr lang="en-AU"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695F3C0E-7FCA-9547-85F1-C78C01C671A9}" type="slidenum">
              <a:rPr lang="en-US" smtClean="0"/>
              <a:t>5</a:t>
            </a:fld>
            <a:endParaRPr lang="en-US"/>
          </a:p>
        </p:txBody>
      </p:sp>
    </p:spTree>
    <p:extLst>
      <p:ext uri="{BB962C8B-B14F-4D97-AF65-F5344CB8AC3E}">
        <p14:creationId xmlns:p14="http://schemas.microsoft.com/office/powerpoint/2010/main" val="200313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have a look at these.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(Pause to give time for audience to start to read)</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As you can see from these posts, accidental self-disclosure can occur in many different circumstances. You can also see from these posts that the clients involved had varying reactions to that experience. </a:t>
            </a:r>
          </a:p>
          <a:p>
            <a:r>
              <a:rPr lang="en-AU" sz="1200" kern="1200" dirty="0">
                <a:solidFill>
                  <a:schemeClr val="tx1"/>
                </a:solidFill>
                <a:effectLst/>
                <a:latin typeface="+mn-lt"/>
                <a:ea typeface="+mn-ea"/>
                <a:cs typeface="+mn-cs"/>
              </a:rPr>
              <a:t>Quick poll with a show of hands: have any of you had negative experiences of accidental disclosure as clients? Positive? Neutral?</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Have some of you been in experiences like this as Therapists? How did you address it?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Group discussion (5 mins)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My example- taking my son to ER to find my client one of the rostered doctors on duty</a:t>
            </a:r>
          </a:p>
          <a:p>
            <a:r>
              <a:rPr lang="en-AU" sz="1200" kern="1200" dirty="0">
                <a:solidFill>
                  <a:schemeClr val="tx1"/>
                </a:solidFill>
                <a:effectLst/>
                <a:latin typeface="+mn-lt"/>
                <a:ea typeface="+mn-ea"/>
                <a:cs typeface="+mn-cs"/>
              </a:rPr>
              <a:t>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695F3C0E-7FCA-9547-85F1-C78C01C671A9}" type="slidenum">
              <a:rPr lang="en-US" smtClean="0"/>
              <a:t>6</a:t>
            </a:fld>
            <a:endParaRPr lang="en-US"/>
          </a:p>
        </p:txBody>
      </p:sp>
    </p:spTree>
    <p:extLst>
      <p:ext uri="{BB962C8B-B14F-4D97-AF65-F5344CB8AC3E}">
        <p14:creationId xmlns:p14="http://schemas.microsoft.com/office/powerpoint/2010/main" val="2359155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Immediacy is intentional, verbal disclosure of T's experience of here-and-now, intrapersonal information-  occurring inside the session.</a:t>
            </a:r>
          </a:p>
          <a:p>
            <a:pPr lvl="0"/>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 is dialogic and phenomenological- intrinsic to Gestalt methodology and theory. </a:t>
            </a:r>
          </a:p>
          <a:p>
            <a:endParaRPr lang="en-AU" sz="1200" kern="1200" dirty="0">
              <a:solidFill>
                <a:schemeClr val="tx1"/>
              </a:solidFill>
              <a:effectLst/>
              <a:latin typeface="+mn-lt"/>
              <a:ea typeface="+mn-ea"/>
              <a:cs typeface="+mn-cs"/>
            </a:endParaRPr>
          </a:p>
          <a:p>
            <a:r>
              <a:rPr lang="en-AU" sz="1200" kern="1200" dirty="0" err="1">
                <a:solidFill>
                  <a:schemeClr val="tx1"/>
                </a:solidFill>
                <a:effectLst/>
                <a:latin typeface="+mn-lt"/>
                <a:ea typeface="+mn-ea"/>
                <a:cs typeface="+mn-cs"/>
              </a:rPr>
              <a:t>Yontef’s</a:t>
            </a:r>
            <a:r>
              <a:rPr lang="en-AU" sz="1200" kern="1200" dirty="0">
                <a:solidFill>
                  <a:schemeClr val="tx1"/>
                </a:solidFill>
                <a:effectLst/>
                <a:latin typeface="+mn-lt"/>
                <a:ea typeface="+mn-ea"/>
                <a:cs typeface="+mn-cs"/>
              </a:rPr>
              <a:t> writing on Presence in the dialogic approach is some of the best on how immediacy can be  understood and used in good GT. </a:t>
            </a:r>
          </a:p>
          <a:p>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err="1">
                <a:solidFill>
                  <a:schemeClr val="tx1"/>
                </a:solidFill>
                <a:effectLst/>
                <a:latin typeface="+mn-lt"/>
                <a:ea typeface="+mn-ea"/>
                <a:cs typeface="+mn-cs"/>
              </a:rPr>
              <a:t>QuickPoll</a:t>
            </a:r>
            <a:r>
              <a:rPr lang="en-AU" sz="1200" kern="1200" dirty="0">
                <a:solidFill>
                  <a:schemeClr val="tx1"/>
                </a:solidFill>
                <a:effectLst/>
                <a:latin typeface="+mn-lt"/>
                <a:ea typeface="+mn-ea"/>
                <a:cs typeface="+mn-cs"/>
              </a:rPr>
              <a:t>: hands up positive/negative experiences?. </a:t>
            </a: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695F3C0E-7FCA-9547-85F1-C78C01C671A9}" type="slidenum">
              <a:rPr lang="en-US" smtClean="0"/>
              <a:t>7</a:t>
            </a:fld>
            <a:endParaRPr lang="en-US"/>
          </a:p>
        </p:txBody>
      </p:sp>
    </p:spTree>
    <p:extLst>
      <p:ext uri="{BB962C8B-B14F-4D97-AF65-F5344CB8AC3E}">
        <p14:creationId xmlns:p14="http://schemas.microsoft.com/office/powerpoint/2010/main" val="1901829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out </a:t>
            </a:r>
          </a:p>
          <a:p>
            <a:endParaRPr lang="en-US" dirty="0"/>
          </a:p>
          <a:p>
            <a:r>
              <a:rPr lang="en-US" dirty="0"/>
              <a:t>validation </a:t>
            </a:r>
            <a:r>
              <a:rPr lang="en-US" dirty="0" err="1"/>
              <a:t>eg</a:t>
            </a:r>
            <a:r>
              <a:rPr lang="en-US" dirty="0"/>
              <a:t>:</a:t>
            </a:r>
          </a:p>
          <a:p>
            <a:r>
              <a:rPr lang="en-US" dirty="0"/>
              <a:t>"I notice feelings of anger as you describe how carelessly your brother spoke to you"</a:t>
            </a:r>
          </a:p>
          <a:p>
            <a:endParaRPr lang="en-US" dirty="0"/>
          </a:p>
          <a:p>
            <a:r>
              <a:rPr lang="en-US" dirty="0"/>
              <a:t>bring into awareness </a:t>
            </a:r>
            <a:r>
              <a:rPr lang="en-US" dirty="0" err="1"/>
              <a:t>eg</a:t>
            </a:r>
            <a:r>
              <a:rPr lang="en-US" dirty="0"/>
              <a:t>:" I notice a great sorrow in me as you share that story and yet I can see you smiling"</a:t>
            </a:r>
          </a:p>
        </p:txBody>
      </p:sp>
      <p:sp>
        <p:nvSpPr>
          <p:cNvPr id="4" name="Slide Number Placeholder 3"/>
          <p:cNvSpPr>
            <a:spLocks noGrp="1"/>
          </p:cNvSpPr>
          <p:nvPr>
            <p:ph type="sldNum" sz="quarter" idx="5"/>
          </p:nvPr>
        </p:nvSpPr>
        <p:spPr/>
        <p:txBody>
          <a:bodyPr/>
          <a:lstStyle/>
          <a:p>
            <a:fld id="{695F3C0E-7FCA-9547-85F1-C78C01C671A9}" type="slidenum">
              <a:rPr lang="en-US" smtClean="0"/>
              <a:t>8</a:t>
            </a:fld>
            <a:endParaRPr lang="en-US"/>
          </a:p>
        </p:txBody>
      </p:sp>
    </p:spTree>
    <p:extLst>
      <p:ext uri="{BB962C8B-B14F-4D97-AF65-F5344CB8AC3E}">
        <p14:creationId xmlns:p14="http://schemas.microsoft.com/office/powerpoint/2010/main" val="3724425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use of Immediacy has the potential to achieve something that working with explicit content alone cannot: it can make the implicit, </a:t>
            </a:r>
            <a:r>
              <a:rPr lang="en-AU" sz="1200" i="1" kern="1200" dirty="0">
                <a:solidFill>
                  <a:schemeClr val="tx1"/>
                </a:solidFill>
                <a:effectLst/>
                <a:latin typeface="+mn-lt"/>
                <a:ea typeface="+mn-ea"/>
                <a:cs typeface="+mn-cs"/>
              </a:rPr>
              <a:t>explicit</a:t>
            </a:r>
            <a:r>
              <a:rPr lang="en-AU" sz="1200" kern="1200" dirty="0">
                <a:solidFill>
                  <a:schemeClr val="tx1"/>
                </a:solidFill>
                <a:effectLst/>
                <a:latin typeface="+mn-lt"/>
                <a:ea typeface="+mn-ea"/>
                <a:cs typeface="+mn-cs"/>
              </a:rPr>
              <a:t>, aligning with a central tenet of regulation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(Pause)</a:t>
            </a:r>
          </a:p>
          <a:p>
            <a:endParaRPr lang="en-US" dirty="0"/>
          </a:p>
        </p:txBody>
      </p:sp>
      <p:sp>
        <p:nvSpPr>
          <p:cNvPr id="4" name="Slide Number Placeholder 3"/>
          <p:cNvSpPr>
            <a:spLocks noGrp="1"/>
          </p:cNvSpPr>
          <p:nvPr>
            <p:ph type="sldNum" sz="quarter" idx="5"/>
          </p:nvPr>
        </p:nvSpPr>
        <p:spPr/>
        <p:txBody>
          <a:bodyPr/>
          <a:lstStyle/>
          <a:p>
            <a:fld id="{695F3C0E-7FCA-9547-85F1-C78C01C671A9}" type="slidenum">
              <a:rPr lang="en-US" smtClean="0"/>
              <a:t>9</a:t>
            </a:fld>
            <a:endParaRPr lang="en-US"/>
          </a:p>
        </p:txBody>
      </p:sp>
    </p:spTree>
    <p:extLst>
      <p:ext uri="{BB962C8B-B14F-4D97-AF65-F5344CB8AC3E}">
        <p14:creationId xmlns:p14="http://schemas.microsoft.com/office/powerpoint/2010/main" val="1543601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Caveats: Timing, intention and delivery matter.</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TIMING: Be aware Immediacy may feel confusing to a client early in therapy, especially if they have experienced a different modality of therapy before. </a:t>
            </a:r>
            <a:r>
              <a:rPr lang="en-AU" sz="1200" kern="1200" dirty="0" err="1">
                <a:solidFill>
                  <a:schemeClr val="tx1"/>
                </a:solidFill>
                <a:effectLst/>
                <a:latin typeface="+mn-lt"/>
                <a:ea typeface="+mn-ea"/>
                <a:cs typeface="+mn-cs"/>
              </a:rPr>
              <a:t>Quillman</a:t>
            </a:r>
            <a:r>
              <a:rPr lang="en-AU" sz="1200" kern="1200" dirty="0">
                <a:solidFill>
                  <a:schemeClr val="tx1"/>
                </a:solidFill>
                <a:effectLst/>
                <a:latin typeface="+mn-lt"/>
                <a:ea typeface="+mn-ea"/>
                <a:cs typeface="+mn-cs"/>
              </a:rPr>
              <a:t> (2012) suggests use of immediacy very early in the sessions risks being perceived as pressure for, or a “ request” that the Client SD before they are ready.</a:t>
            </a:r>
          </a:p>
          <a:p>
            <a:r>
              <a:rPr lang="en-AU" sz="1200" kern="1200" dirty="0">
                <a:solidFill>
                  <a:schemeClr val="tx1"/>
                </a:solidFill>
                <a:effectLst/>
                <a:latin typeface="+mn-lt"/>
                <a:ea typeface="+mn-ea"/>
                <a:cs typeface="+mn-cs"/>
              </a:rPr>
              <a:t>In other circumstances, Immediacy could also be construed as the T blaming the Client for making them feel something unpleasant.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INTENTION: </a:t>
            </a:r>
            <a:r>
              <a:rPr lang="en-AU" sz="1200" kern="1200" dirty="0" err="1">
                <a:solidFill>
                  <a:schemeClr val="tx1"/>
                </a:solidFill>
                <a:effectLst/>
                <a:latin typeface="+mn-lt"/>
                <a:ea typeface="+mn-ea"/>
                <a:cs typeface="+mn-cs"/>
              </a:rPr>
              <a:t>Maroda</a:t>
            </a:r>
            <a:r>
              <a:rPr lang="en-AU" sz="1200" kern="1200" dirty="0">
                <a:solidFill>
                  <a:schemeClr val="tx1"/>
                </a:solidFill>
                <a:effectLst/>
                <a:latin typeface="+mn-lt"/>
                <a:ea typeface="+mn-ea"/>
                <a:cs typeface="+mn-cs"/>
              </a:rPr>
              <a:t> (1998) warns of 4 potentially problematic forms of immediacy</a:t>
            </a:r>
          </a:p>
          <a:p>
            <a:pPr lvl="0"/>
            <a:r>
              <a:rPr lang="en-AU" sz="1200" kern="1200" dirty="0">
                <a:solidFill>
                  <a:schemeClr val="tx1"/>
                </a:solidFill>
                <a:effectLst/>
                <a:latin typeface="+mn-lt"/>
                <a:ea typeface="+mn-ea"/>
                <a:cs typeface="+mn-cs"/>
              </a:rPr>
              <a:t>Firstly, seductive disclosures of love or attraction</a:t>
            </a:r>
          </a:p>
          <a:p>
            <a:pPr lvl="0"/>
            <a:r>
              <a:rPr lang="en-AU" sz="1200" kern="1200" dirty="0">
                <a:solidFill>
                  <a:schemeClr val="tx1"/>
                </a:solidFill>
                <a:effectLst/>
                <a:latin typeface="+mn-lt"/>
                <a:ea typeface="+mn-ea"/>
                <a:cs typeface="+mn-cs"/>
              </a:rPr>
              <a:t>Secondly, unsolicited feelings of the T’s inadequacy. Using immediacy to relieve T tension and  anxiety in a session will rarely go well. </a:t>
            </a:r>
          </a:p>
          <a:p>
            <a:pPr lvl="0"/>
            <a:r>
              <a:rPr lang="en-AU" sz="1200" kern="1200" dirty="0">
                <a:solidFill>
                  <a:schemeClr val="tx1"/>
                </a:solidFill>
                <a:effectLst/>
                <a:latin typeface="+mn-lt"/>
                <a:ea typeface="+mn-ea"/>
                <a:cs typeface="+mn-cs"/>
              </a:rPr>
              <a:t>Thirdly, attempting to express intense feelings when the T is feeling dysregulated isn't a good idea</a:t>
            </a:r>
          </a:p>
          <a:p>
            <a:pPr lvl="0"/>
            <a:r>
              <a:rPr lang="en-AU" sz="1200" kern="1200" dirty="0">
                <a:solidFill>
                  <a:schemeClr val="tx1"/>
                </a:solidFill>
                <a:effectLst/>
                <a:latin typeface="+mn-lt"/>
                <a:ea typeface="+mn-ea"/>
                <a:cs typeface="+mn-cs"/>
              </a:rPr>
              <a:t>And finally, giving into a sadistic or power-over interaction with a client  is not advisable. </a:t>
            </a:r>
          </a:p>
          <a:p>
            <a:pPr lvl="0"/>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t>
            </a:r>
            <a:r>
              <a:rPr lang="en-AU" sz="1200" kern="1200" dirty="0" err="1">
                <a:solidFill>
                  <a:schemeClr val="tx1"/>
                </a:solidFill>
                <a:effectLst/>
                <a:latin typeface="+mn-lt"/>
                <a:ea typeface="+mn-ea"/>
                <a:cs typeface="+mn-cs"/>
              </a:rPr>
              <a:t>Eg</a:t>
            </a:r>
            <a:r>
              <a:rPr lang="en-AU" sz="1200" kern="1200" dirty="0">
                <a:solidFill>
                  <a:schemeClr val="tx1"/>
                </a:solidFill>
                <a:effectLst/>
                <a:latin typeface="+mn-lt"/>
                <a:ea typeface="+mn-ea"/>
                <a:cs typeface="+mn-cs"/>
              </a:rPr>
              <a:t> in a cat and mouse like dynamic, where the client has become the “cat”, the client saying “</a:t>
            </a:r>
            <a:r>
              <a:rPr lang="en-AU" sz="1200" kern="1200" dirty="0" err="1">
                <a:solidFill>
                  <a:schemeClr val="tx1"/>
                </a:solidFill>
                <a:effectLst/>
                <a:latin typeface="+mn-lt"/>
                <a:ea typeface="+mn-ea"/>
                <a:cs typeface="+mn-cs"/>
              </a:rPr>
              <a:t>Youre</a:t>
            </a:r>
            <a:r>
              <a:rPr lang="en-AU" sz="1200" kern="1200" dirty="0">
                <a:solidFill>
                  <a:schemeClr val="tx1"/>
                </a:solidFill>
                <a:effectLst/>
                <a:latin typeface="+mn-lt"/>
                <a:ea typeface="+mn-ea"/>
                <a:cs typeface="+mn-cs"/>
              </a:rPr>
              <a:t> not sure what to make of me right now…you're a little bit frightened of me right now" and the T answers "Yes, that's right") (Scroll)</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DELIVERY: </a:t>
            </a:r>
          </a:p>
          <a:p>
            <a:pPr lvl="0"/>
            <a:r>
              <a:rPr lang="en-AU" sz="1200" kern="1200" dirty="0">
                <a:solidFill>
                  <a:schemeClr val="tx1"/>
                </a:solidFill>
                <a:effectLst/>
                <a:latin typeface="+mn-lt"/>
                <a:ea typeface="+mn-ea"/>
                <a:cs typeface="+mn-cs"/>
              </a:rPr>
              <a:t>T embodiment/regulation is essential. If the T isn’t connected to their experience in their body, they have no chance of resonating in the client’s. Know thyself and continue to engage in therapy as much as you can through your professional life.</a:t>
            </a:r>
          </a:p>
          <a:p>
            <a:pPr lvl="0"/>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 is essential that the delivery communicates to the client that the T can hold and contain their own emotional and somatic experience so that the Client does not receive a message that the T needs or </a:t>
            </a:r>
          </a:p>
          <a:p>
            <a:pPr lvl="0"/>
            <a:r>
              <a:rPr lang="en-AU" sz="1200" kern="1200" dirty="0">
                <a:solidFill>
                  <a:schemeClr val="tx1"/>
                </a:solidFill>
                <a:effectLst/>
                <a:latin typeface="+mn-lt"/>
                <a:ea typeface="+mn-ea"/>
                <a:cs typeface="+mn-cs"/>
              </a:rPr>
              <a:t> expects them to take care of them.</a:t>
            </a:r>
          </a:p>
          <a:p>
            <a:r>
              <a:rPr lang="en-AU" sz="1200" kern="1200" dirty="0">
                <a:solidFill>
                  <a:schemeClr val="tx1"/>
                </a:solidFill>
                <a:effectLst/>
                <a:latin typeface="+mn-lt"/>
                <a:ea typeface="+mn-ea"/>
                <a:cs typeface="+mn-cs"/>
              </a:rPr>
              <a:t>There is a subtle, but perhaps significant difference between saying to a client:</a:t>
            </a:r>
          </a:p>
          <a:p>
            <a:r>
              <a:rPr lang="en-AU" sz="1200" kern="1200" dirty="0">
                <a:solidFill>
                  <a:schemeClr val="tx1"/>
                </a:solidFill>
                <a:effectLst/>
                <a:latin typeface="+mn-lt"/>
                <a:ea typeface="+mn-ea"/>
                <a:cs typeface="+mn-cs"/>
              </a:rPr>
              <a:t>“I feel anxious when you talk about your partner” compared to:</a:t>
            </a:r>
          </a:p>
          <a:p>
            <a:r>
              <a:rPr lang="en-AU" sz="1200" kern="1200" dirty="0">
                <a:solidFill>
                  <a:schemeClr val="tx1"/>
                </a:solidFill>
                <a:effectLst/>
                <a:latin typeface="+mn-lt"/>
                <a:ea typeface="+mn-ea"/>
                <a:cs typeface="+mn-cs"/>
              </a:rPr>
              <a:t>“I’m aware of feelings of anxiety when you talk about your partner”</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Pay attention to choice of language:</a:t>
            </a:r>
          </a:p>
          <a:p>
            <a:r>
              <a:rPr lang="en-AU" sz="1200" kern="1200" dirty="0">
                <a:solidFill>
                  <a:schemeClr val="tx1"/>
                </a:solidFill>
                <a:effectLst/>
                <a:latin typeface="+mn-lt"/>
                <a:ea typeface="+mn-ea"/>
                <a:cs typeface="+mn-cs"/>
              </a:rPr>
              <a:t>Yalom talks about the mindful use of language in practicing immediacy: </a:t>
            </a:r>
          </a:p>
          <a:p>
            <a:r>
              <a:rPr lang="en-AU" sz="1200" kern="1200" dirty="0">
                <a:solidFill>
                  <a:schemeClr val="tx1"/>
                </a:solidFill>
                <a:effectLst/>
                <a:latin typeface="+mn-lt"/>
                <a:ea typeface="+mn-ea"/>
                <a:cs typeface="+mn-cs"/>
              </a:rPr>
              <a:t>For example, “I feel distanced/disconnected from you as you share this” might land very differently from “I feel bored”, which may infer that the client is </a:t>
            </a:r>
            <a:r>
              <a:rPr lang="en-AU" sz="1200" i="1" kern="1200" dirty="0">
                <a:solidFill>
                  <a:schemeClr val="tx1"/>
                </a:solidFill>
                <a:effectLst/>
                <a:latin typeface="+mn-lt"/>
                <a:ea typeface="+mn-ea"/>
                <a:cs typeface="+mn-cs"/>
              </a:rPr>
              <a:t>doing something wrong.</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As with ISD, which we will move to next, checking for the impact of this form of self disclosure is generally recommended, although, over time, as it becomes more of a “norm” in the therapy, that may not be as important.</a:t>
            </a: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95F3C0E-7FCA-9547-85F1-C78C01C671A9}" type="slidenum">
              <a:rPr lang="en-US" smtClean="0"/>
              <a:t>10</a:t>
            </a:fld>
            <a:endParaRPr lang="en-US"/>
          </a:p>
        </p:txBody>
      </p:sp>
    </p:spTree>
    <p:extLst>
      <p:ext uri="{BB962C8B-B14F-4D97-AF65-F5344CB8AC3E}">
        <p14:creationId xmlns:p14="http://schemas.microsoft.com/office/powerpoint/2010/main" val="278368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1735-EC8E-FB4F-BAB4-DF8523EB52C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780DE98-BA70-A742-9E5C-D32594E28E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2C2F787-4A57-B94E-8DCF-9257282229FF}"/>
              </a:ext>
            </a:extLst>
          </p:cNvPr>
          <p:cNvSpPr>
            <a:spLocks noGrp="1"/>
          </p:cNvSpPr>
          <p:nvPr>
            <p:ph type="dt" sz="half" idx="10"/>
          </p:nvPr>
        </p:nvSpPr>
        <p:spPr/>
        <p:txBody>
          <a:bodyPr/>
          <a:lstStyle/>
          <a:p>
            <a:fld id="{4E4903CD-FA17-E74E-AA12-70114F5EFCFF}" type="datetimeFigureOut">
              <a:rPr lang="en-US" smtClean="0"/>
              <a:t>8/11/24</a:t>
            </a:fld>
            <a:endParaRPr lang="en-US"/>
          </a:p>
        </p:txBody>
      </p:sp>
      <p:sp>
        <p:nvSpPr>
          <p:cNvPr id="5" name="Footer Placeholder 4">
            <a:extLst>
              <a:ext uri="{FF2B5EF4-FFF2-40B4-BE49-F238E27FC236}">
                <a16:creationId xmlns:a16="http://schemas.microsoft.com/office/drawing/2014/main" id="{7C13DDD5-A20A-4047-B804-9488E4AE7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14021-1F04-5340-88CA-201FAA0F22A7}"/>
              </a:ext>
            </a:extLst>
          </p:cNvPr>
          <p:cNvSpPr>
            <a:spLocks noGrp="1"/>
          </p:cNvSpPr>
          <p:nvPr>
            <p:ph type="sldNum" sz="quarter" idx="12"/>
          </p:nvPr>
        </p:nvSpPr>
        <p:spPr/>
        <p:txBody>
          <a:bodyPr/>
          <a:lstStyle/>
          <a:p>
            <a:fld id="{931990B6-BB28-D343-92ED-9A5E8AA18C47}" type="slidenum">
              <a:rPr lang="en-US" smtClean="0"/>
              <a:t>‹#›</a:t>
            </a:fld>
            <a:endParaRPr lang="en-US"/>
          </a:p>
        </p:txBody>
      </p:sp>
    </p:spTree>
    <p:extLst>
      <p:ext uri="{BB962C8B-B14F-4D97-AF65-F5344CB8AC3E}">
        <p14:creationId xmlns:p14="http://schemas.microsoft.com/office/powerpoint/2010/main" val="1988395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BA92-95C8-F84E-A558-D3971C52B94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70EB39B-E715-B145-889F-CC7D42DD2A2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302BCA-4FA0-2B43-92AC-8D837E2B176A}"/>
              </a:ext>
            </a:extLst>
          </p:cNvPr>
          <p:cNvSpPr>
            <a:spLocks noGrp="1"/>
          </p:cNvSpPr>
          <p:nvPr>
            <p:ph type="dt" sz="half" idx="10"/>
          </p:nvPr>
        </p:nvSpPr>
        <p:spPr/>
        <p:txBody>
          <a:bodyPr/>
          <a:lstStyle/>
          <a:p>
            <a:fld id="{4E4903CD-FA17-E74E-AA12-70114F5EFCFF}" type="datetimeFigureOut">
              <a:rPr lang="en-US" smtClean="0"/>
              <a:t>8/11/24</a:t>
            </a:fld>
            <a:endParaRPr lang="en-US"/>
          </a:p>
        </p:txBody>
      </p:sp>
      <p:sp>
        <p:nvSpPr>
          <p:cNvPr id="5" name="Footer Placeholder 4">
            <a:extLst>
              <a:ext uri="{FF2B5EF4-FFF2-40B4-BE49-F238E27FC236}">
                <a16:creationId xmlns:a16="http://schemas.microsoft.com/office/drawing/2014/main" id="{191EDD49-324A-6145-BEA0-39F128383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3979B-E475-E346-8377-F46C8A9705C1}"/>
              </a:ext>
            </a:extLst>
          </p:cNvPr>
          <p:cNvSpPr>
            <a:spLocks noGrp="1"/>
          </p:cNvSpPr>
          <p:nvPr>
            <p:ph type="sldNum" sz="quarter" idx="12"/>
          </p:nvPr>
        </p:nvSpPr>
        <p:spPr/>
        <p:txBody>
          <a:bodyPr/>
          <a:lstStyle/>
          <a:p>
            <a:fld id="{931990B6-BB28-D343-92ED-9A5E8AA18C47}" type="slidenum">
              <a:rPr lang="en-US" smtClean="0"/>
              <a:t>‹#›</a:t>
            </a:fld>
            <a:endParaRPr lang="en-US"/>
          </a:p>
        </p:txBody>
      </p:sp>
    </p:spTree>
    <p:extLst>
      <p:ext uri="{BB962C8B-B14F-4D97-AF65-F5344CB8AC3E}">
        <p14:creationId xmlns:p14="http://schemas.microsoft.com/office/powerpoint/2010/main" val="252783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F97176-2FC6-E746-B723-89F681CE010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F5201E1-20AD-384B-A8F9-B3775290D85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4059FB-2999-4F43-827D-7156D44E6048}"/>
              </a:ext>
            </a:extLst>
          </p:cNvPr>
          <p:cNvSpPr>
            <a:spLocks noGrp="1"/>
          </p:cNvSpPr>
          <p:nvPr>
            <p:ph type="dt" sz="half" idx="10"/>
          </p:nvPr>
        </p:nvSpPr>
        <p:spPr/>
        <p:txBody>
          <a:bodyPr/>
          <a:lstStyle/>
          <a:p>
            <a:fld id="{4E4903CD-FA17-E74E-AA12-70114F5EFCFF}" type="datetimeFigureOut">
              <a:rPr lang="en-US" smtClean="0"/>
              <a:t>8/11/24</a:t>
            </a:fld>
            <a:endParaRPr lang="en-US"/>
          </a:p>
        </p:txBody>
      </p:sp>
      <p:sp>
        <p:nvSpPr>
          <p:cNvPr id="5" name="Footer Placeholder 4">
            <a:extLst>
              <a:ext uri="{FF2B5EF4-FFF2-40B4-BE49-F238E27FC236}">
                <a16:creationId xmlns:a16="http://schemas.microsoft.com/office/drawing/2014/main" id="{89EE51C1-F9C4-B84A-AD9C-8E017013E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063AD-3223-0D41-BA73-84E98CE76D0D}"/>
              </a:ext>
            </a:extLst>
          </p:cNvPr>
          <p:cNvSpPr>
            <a:spLocks noGrp="1"/>
          </p:cNvSpPr>
          <p:nvPr>
            <p:ph type="sldNum" sz="quarter" idx="12"/>
          </p:nvPr>
        </p:nvSpPr>
        <p:spPr/>
        <p:txBody>
          <a:bodyPr/>
          <a:lstStyle/>
          <a:p>
            <a:fld id="{931990B6-BB28-D343-92ED-9A5E8AA18C47}" type="slidenum">
              <a:rPr lang="en-US" smtClean="0"/>
              <a:t>‹#›</a:t>
            </a:fld>
            <a:endParaRPr lang="en-US"/>
          </a:p>
        </p:txBody>
      </p:sp>
    </p:spTree>
    <p:extLst>
      <p:ext uri="{BB962C8B-B14F-4D97-AF65-F5344CB8AC3E}">
        <p14:creationId xmlns:p14="http://schemas.microsoft.com/office/powerpoint/2010/main" val="32370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7D338-5E3C-0943-A9BE-3DC86B5285E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77E7662-1FEE-5945-AEBF-2545ABBE656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06AAB95-1AAB-0043-B515-4BB542F972D7}"/>
              </a:ext>
            </a:extLst>
          </p:cNvPr>
          <p:cNvSpPr>
            <a:spLocks noGrp="1"/>
          </p:cNvSpPr>
          <p:nvPr>
            <p:ph type="dt" sz="half" idx="10"/>
          </p:nvPr>
        </p:nvSpPr>
        <p:spPr/>
        <p:txBody>
          <a:bodyPr/>
          <a:lstStyle/>
          <a:p>
            <a:fld id="{4E4903CD-FA17-E74E-AA12-70114F5EFCFF}" type="datetimeFigureOut">
              <a:rPr lang="en-US" smtClean="0"/>
              <a:t>8/11/24</a:t>
            </a:fld>
            <a:endParaRPr lang="en-US"/>
          </a:p>
        </p:txBody>
      </p:sp>
      <p:sp>
        <p:nvSpPr>
          <p:cNvPr id="5" name="Footer Placeholder 4">
            <a:extLst>
              <a:ext uri="{FF2B5EF4-FFF2-40B4-BE49-F238E27FC236}">
                <a16:creationId xmlns:a16="http://schemas.microsoft.com/office/drawing/2014/main" id="{02570C95-882E-AB45-BFF7-15A14AADE5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8FFA8-AB75-AE4F-8314-752F903CA373}"/>
              </a:ext>
            </a:extLst>
          </p:cNvPr>
          <p:cNvSpPr>
            <a:spLocks noGrp="1"/>
          </p:cNvSpPr>
          <p:nvPr>
            <p:ph type="sldNum" sz="quarter" idx="12"/>
          </p:nvPr>
        </p:nvSpPr>
        <p:spPr/>
        <p:txBody>
          <a:bodyPr/>
          <a:lstStyle/>
          <a:p>
            <a:fld id="{931990B6-BB28-D343-92ED-9A5E8AA18C47}" type="slidenum">
              <a:rPr lang="en-US" smtClean="0"/>
              <a:t>‹#›</a:t>
            </a:fld>
            <a:endParaRPr lang="en-US"/>
          </a:p>
        </p:txBody>
      </p:sp>
    </p:spTree>
    <p:extLst>
      <p:ext uri="{BB962C8B-B14F-4D97-AF65-F5344CB8AC3E}">
        <p14:creationId xmlns:p14="http://schemas.microsoft.com/office/powerpoint/2010/main" val="8087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FD8B9-BC66-AB4F-8074-D313119B841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D6AF412-05C1-5543-B436-B01B316091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CC26678-947F-FB46-AF67-5FE650719324}"/>
              </a:ext>
            </a:extLst>
          </p:cNvPr>
          <p:cNvSpPr>
            <a:spLocks noGrp="1"/>
          </p:cNvSpPr>
          <p:nvPr>
            <p:ph type="dt" sz="half" idx="10"/>
          </p:nvPr>
        </p:nvSpPr>
        <p:spPr/>
        <p:txBody>
          <a:bodyPr/>
          <a:lstStyle/>
          <a:p>
            <a:fld id="{4E4903CD-FA17-E74E-AA12-70114F5EFCFF}" type="datetimeFigureOut">
              <a:rPr lang="en-US" smtClean="0"/>
              <a:t>8/11/24</a:t>
            </a:fld>
            <a:endParaRPr lang="en-US"/>
          </a:p>
        </p:txBody>
      </p:sp>
      <p:sp>
        <p:nvSpPr>
          <p:cNvPr id="5" name="Footer Placeholder 4">
            <a:extLst>
              <a:ext uri="{FF2B5EF4-FFF2-40B4-BE49-F238E27FC236}">
                <a16:creationId xmlns:a16="http://schemas.microsoft.com/office/drawing/2014/main" id="{E7F2B06F-BF67-0442-9869-E3AC71314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6272A-9052-BD4B-8620-D3846ED07B50}"/>
              </a:ext>
            </a:extLst>
          </p:cNvPr>
          <p:cNvSpPr>
            <a:spLocks noGrp="1"/>
          </p:cNvSpPr>
          <p:nvPr>
            <p:ph type="sldNum" sz="quarter" idx="12"/>
          </p:nvPr>
        </p:nvSpPr>
        <p:spPr/>
        <p:txBody>
          <a:bodyPr/>
          <a:lstStyle/>
          <a:p>
            <a:fld id="{931990B6-BB28-D343-92ED-9A5E8AA18C47}" type="slidenum">
              <a:rPr lang="en-US" smtClean="0"/>
              <a:t>‹#›</a:t>
            </a:fld>
            <a:endParaRPr lang="en-US"/>
          </a:p>
        </p:txBody>
      </p:sp>
    </p:spTree>
    <p:extLst>
      <p:ext uri="{BB962C8B-B14F-4D97-AF65-F5344CB8AC3E}">
        <p14:creationId xmlns:p14="http://schemas.microsoft.com/office/powerpoint/2010/main" val="2150712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B345-CEBC-3F4B-8450-16E1D620F21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9E82675-5288-744D-BD21-B7D5BD21FA2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3970ACD-4F0C-5845-B046-EB65F6645AE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B843948-E706-0740-913B-478D2A6AA400}"/>
              </a:ext>
            </a:extLst>
          </p:cNvPr>
          <p:cNvSpPr>
            <a:spLocks noGrp="1"/>
          </p:cNvSpPr>
          <p:nvPr>
            <p:ph type="dt" sz="half" idx="10"/>
          </p:nvPr>
        </p:nvSpPr>
        <p:spPr/>
        <p:txBody>
          <a:bodyPr/>
          <a:lstStyle/>
          <a:p>
            <a:fld id="{4E4903CD-FA17-E74E-AA12-70114F5EFCFF}" type="datetimeFigureOut">
              <a:rPr lang="en-US" smtClean="0"/>
              <a:t>8/11/24</a:t>
            </a:fld>
            <a:endParaRPr lang="en-US"/>
          </a:p>
        </p:txBody>
      </p:sp>
      <p:sp>
        <p:nvSpPr>
          <p:cNvPr id="6" name="Footer Placeholder 5">
            <a:extLst>
              <a:ext uri="{FF2B5EF4-FFF2-40B4-BE49-F238E27FC236}">
                <a16:creationId xmlns:a16="http://schemas.microsoft.com/office/drawing/2014/main" id="{DC3086B1-F959-3D45-95DD-BCD57C7731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9E8B00-DF5E-C049-ABDE-7C88196EBC71}"/>
              </a:ext>
            </a:extLst>
          </p:cNvPr>
          <p:cNvSpPr>
            <a:spLocks noGrp="1"/>
          </p:cNvSpPr>
          <p:nvPr>
            <p:ph type="sldNum" sz="quarter" idx="12"/>
          </p:nvPr>
        </p:nvSpPr>
        <p:spPr/>
        <p:txBody>
          <a:bodyPr/>
          <a:lstStyle/>
          <a:p>
            <a:fld id="{931990B6-BB28-D343-92ED-9A5E8AA18C47}" type="slidenum">
              <a:rPr lang="en-US" smtClean="0"/>
              <a:t>‹#›</a:t>
            </a:fld>
            <a:endParaRPr lang="en-US"/>
          </a:p>
        </p:txBody>
      </p:sp>
    </p:spTree>
    <p:extLst>
      <p:ext uri="{BB962C8B-B14F-4D97-AF65-F5344CB8AC3E}">
        <p14:creationId xmlns:p14="http://schemas.microsoft.com/office/powerpoint/2010/main" val="3891448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2CE1-69DC-2E49-AF52-5589E9E9E9B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2EE9415-C5B8-3E4A-B7B6-2E82CE7A1C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0DCD920-7CC7-2944-BD98-896B61A8C4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4C8F3EA-06C9-FA46-9DE3-6CAECB2B3C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29D989F-1A3B-BF45-BAAF-F22748E9E16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D9D22A5-FA5D-E84A-ADCA-BE83FA759E6D}"/>
              </a:ext>
            </a:extLst>
          </p:cNvPr>
          <p:cNvSpPr>
            <a:spLocks noGrp="1"/>
          </p:cNvSpPr>
          <p:nvPr>
            <p:ph type="dt" sz="half" idx="10"/>
          </p:nvPr>
        </p:nvSpPr>
        <p:spPr/>
        <p:txBody>
          <a:bodyPr/>
          <a:lstStyle/>
          <a:p>
            <a:fld id="{4E4903CD-FA17-E74E-AA12-70114F5EFCFF}" type="datetimeFigureOut">
              <a:rPr lang="en-US" smtClean="0"/>
              <a:t>8/11/24</a:t>
            </a:fld>
            <a:endParaRPr lang="en-US"/>
          </a:p>
        </p:txBody>
      </p:sp>
      <p:sp>
        <p:nvSpPr>
          <p:cNvPr id="8" name="Footer Placeholder 7">
            <a:extLst>
              <a:ext uri="{FF2B5EF4-FFF2-40B4-BE49-F238E27FC236}">
                <a16:creationId xmlns:a16="http://schemas.microsoft.com/office/drawing/2014/main" id="{272EFFBA-FB1D-1443-B52A-F5C78A35F8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273D6F-C955-B247-9311-A69A95F5FCAD}"/>
              </a:ext>
            </a:extLst>
          </p:cNvPr>
          <p:cNvSpPr>
            <a:spLocks noGrp="1"/>
          </p:cNvSpPr>
          <p:nvPr>
            <p:ph type="sldNum" sz="quarter" idx="12"/>
          </p:nvPr>
        </p:nvSpPr>
        <p:spPr/>
        <p:txBody>
          <a:bodyPr/>
          <a:lstStyle/>
          <a:p>
            <a:fld id="{931990B6-BB28-D343-92ED-9A5E8AA18C47}" type="slidenum">
              <a:rPr lang="en-US" smtClean="0"/>
              <a:t>‹#›</a:t>
            </a:fld>
            <a:endParaRPr lang="en-US"/>
          </a:p>
        </p:txBody>
      </p:sp>
    </p:spTree>
    <p:extLst>
      <p:ext uri="{BB962C8B-B14F-4D97-AF65-F5344CB8AC3E}">
        <p14:creationId xmlns:p14="http://schemas.microsoft.com/office/powerpoint/2010/main" val="229060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05C8D-0C71-7248-A613-CD6BBC563F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CB808E6-6E9B-C448-8AE6-A3358A0A2BBA}"/>
              </a:ext>
            </a:extLst>
          </p:cNvPr>
          <p:cNvSpPr>
            <a:spLocks noGrp="1"/>
          </p:cNvSpPr>
          <p:nvPr>
            <p:ph type="dt" sz="half" idx="10"/>
          </p:nvPr>
        </p:nvSpPr>
        <p:spPr/>
        <p:txBody>
          <a:bodyPr/>
          <a:lstStyle/>
          <a:p>
            <a:fld id="{4E4903CD-FA17-E74E-AA12-70114F5EFCFF}" type="datetimeFigureOut">
              <a:rPr lang="en-US" smtClean="0"/>
              <a:t>8/11/24</a:t>
            </a:fld>
            <a:endParaRPr lang="en-US"/>
          </a:p>
        </p:txBody>
      </p:sp>
      <p:sp>
        <p:nvSpPr>
          <p:cNvPr id="4" name="Footer Placeholder 3">
            <a:extLst>
              <a:ext uri="{FF2B5EF4-FFF2-40B4-BE49-F238E27FC236}">
                <a16:creationId xmlns:a16="http://schemas.microsoft.com/office/drawing/2014/main" id="{A21617D9-89EF-DC4B-A90F-C3AE52A5FE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86EE0B-6E00-C34E-9E4B-FA2EDB322A36}"/>
              </a:ext>
            </a:extLst>
          </p:cNvPr>
          <p:cNvSpPr>
            <a:spLocks noGrp="1"/>
          </p:cNvSpPr>
          <p:nvPr>
            <p:ph type="sldNum" sz="quarter" idx="12"/>
          </p:nvPr>
        </p:nvSpPr>
        <p:spPr/>
        <p:txBody>
          <a:bodyPr/>
          <a:lstStyle/>
          <a:p>
            <a:fld id="{931990B6-BB28-D343-92ED-9A5E8AA18C47}" type="slidenum">
              <a:rPr lang="en-US" smtClean="0"/>
              <a:t>‹#›</a:t>
            </a:fld>
            <a:endParaRPr lang="en-US"/>
          </a:p>
        </p:txBody>
      </p:sp>
    </p:spTree>
    <p:extLst>
      <p:ext uri="{BB962C8B-B14F-4D97-AF65-F5344CB8AC3E}">
        <p14:creationId xmlns:p14="http://schemas.microsoft.com/office/powerpoint/2010/main" val="1994273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C3E402-36B4-1F4D-9145-51ED7FBAF0F4}"/>
              </a:ext>
            </a:extLst>
          </p:cNvPr>
          <p:cNvSpPr>
            <a:spLocks noGrp="1"/>
          </p:cNvSpPr>
          <p:nvPr>
            <p:ph type="dt" sz="half" idx="10"/>
          </p:nvPr>
        </p:nvSpPr>
        <p:spPr/>
        <p:txBody>
          <a:bodyPr/>
          <a:lstStyle/>
          <a:p>
            <a:fld id="{4E4903CD-FA17-E74E-AA12-70114F5EFCFF}" type="datetimeFigureOut">
              <a:rPr lang="en-US" smtClean="0"/>
              <a:t>8/11/24</a:t>
            </a:fld>
            <a:endParaRPr lang="en-US"/>
          </a:p>
        </p:txBody>
      </p:sp>
      <p:sp>
        <p:nvSpPr>
          <p:cNvPr id="3" name="Footer Placeholder 2">
            <a:extLst>
              <a:ext uri="{FF2B5EF4-FFF2-40B4-BE49-F238E27FC236}">
                <a16:creationId xmlns:a16="http://schemas.microsoft.com/office/drawing/2014/main" id="{1F05DE53-5268-2145-8224-BD71AB05FF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F2E661-D517-8646-9906-22F9544A10CC}"/>
              </a:ext>
            </a:extLst>
          </p:cNvPr>
          <p:cNvSpPr>
            <a:spLocks noGrp="1"/>
          </p:cNvSpPr>
          <p:nvPr>
            <p:ph type="sldNum" sz="quarter" idx="12"/>
          </p:nvPr>
        </p:nvSpPr>
        <p:spPr/>
        <p:txBody>
          <a:bodyPr/>
          <a:lstStyle/>
          <a:p>
            <a:fld id="{931990B6-BB28-D343-92ED-9A5E8AA18C47}" type="slidenum">
              <a:rPr lang="en-US" smtClean="0"/>
              <a:t>‹#›</a:t>
            </a:fld>
            <a:endParaRPr lang="en-US"/>
          </a:p>
        </p:txBody>
      </p:sp>
    </p:spTree>
    <p:extLst>
      <p:ext uri="{BB962C8B-B14F-4D97-AF65-F5344CB8AC3E}">
        <p14:creationId xmlns:p14="http://schemas.microsoft.com/office/powerpoint/2010/main" val="51927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A456C-4A5E-2C43-96AF-668DAF47AD8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9845795-7D3C-9C42-9C4F-DA484AE4B0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1755396-2074-E446-825A-B0E1356C9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865658E-2DFC-3646-B1D2-8B08AD504363}"/>
              </a:ext>
            </a:extLst>
          </p:cNvPr>
          <p:cNvSpPr>
            <a:spLocks noGrp="1"/>
          </p:cNvSpPr>
          <p:nvPr>
            <p:ph type="dt" sz="half" idx="10"/>
          </p:nvPr>
        </p:nvSpPr>
        <p:spPr/>
        <p:txBody>
          <a:bodyPr/>
          <a:lstStyle/>
          <a:p>
            <a:fld id="{4E4903CD-FA17-E74E-AA12-70114F5EFCFF}" type="datetimeFigureOut">
              <a:rPr lang="en-US" smtClean="0"/>
              <a:t>8/11/24</a:t>
            </a:fld>
            <a:endParaRPr lang="en-US"/>
          </a:p>
        </p:txBody>
      </p:sp>
      <p:sp>
        <p:nvSpPr>
          <p:cNvPr id="6" name="Footer Placeholder 5">
            <a:extLst>
              <a:ext uri="{FF2B5EF4-FFF2-40B4-BE49-F238E27FC236}">
                <a16:creationId xmlns:a16="http://schemas.microsoft.com/office/drawing/2014/main" id="{41E1ED6F-5838-F846-AF66-1FB6B2E9F2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5DA85E-2D4C-254D-8B49-28AA73216913}"/>
              </a:ext>
            </a:extLst>
          </p:cNvPr>
          <p:cNvSpPr>
            <a:spLocks noGrp="1"/>
          </p:cNvSpPr>
          <p:nvPr>
            <p:ph type="sldNum" sz="quarter" idx="12"/>
          </p:nvPr>
        </p:nvSpPr>
        <p:spPr/>
        <p:txBody>
          <a:bodyPr/>
          <a:lstStyle/>
          <a:p>
            <a:fld id="{931990B6-BB28-D343-92ED-9A5E8AA18C47}" type="slidenum">
              <a:rPr lang="en-US" smtClean="0"/>
              <a:t>‹#›</a:t>
            </a:fld>
            <a:endParaRPr lang="en-US"/>
          </a:p>
        </p:txBody>
      </p:sp>
    </p:spTree>
    <p:extLst>
      <p:ext uri="{BB962C8B-B14F-4D97-AF65-F5344CB8AC3E}">
        <p14:creationId xmlns:p14="http://schemas.microsoft.com/office/powerpoint/2010/main" val="152287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360F-4216-274F-9CAD-497C29EFB07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B38BD56-58D7-FB41-86F7-82A18F19EC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4A821B-9DBB-BB4D-B531-15A61B3627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B896D7-D1DF-834A-98BA-935298C55BA2}"/>
              </a:ext>
            </a:extLst>
          </p:cNvPr>
          <p:cNvSpPr>
            <a:spLocks noGrp="1"/>
          </p:cNvSpPr>
          <p:nvPr>
            <p:ph type="dt" sz="half" idx="10"/>
          </p:nvPr>
        </p:nvSpPr>
        <p:spPr/>
        <p:txBody>
          <a:bodyPr/>
          <a:lstStyle/>
          <a:p>
            <a:fld id="{4E4903CD-FA17-E74E-AA12-70114F5EFCFF}" type="datetimeFigureOut">
              <a:rPr lang="en-US" smtClean="0"/>
              <a:t>8/11/24</a:t>
            </a:fld>
            <a:endParaRPr lang="en-US"/>
          </a:p>
        </p:txBody>
      </p:sp>
      <p:sp>
        <p:nvSpPr>
          <p:cNvPr id="6" name="Footer Placeholder 5">
            <a:extLst>
              <a:ext uri="{FF2B5EF4-FFF2-40B4-BE49-F238E27FC236}">
                <a16:creationId xmlns:a16="http://schemas.microsoft.com/office/drawing/2014/main" id="{9949DC53-D82F-0742-A1E3-863827238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4F9275-E4DA-7842-B9F2-211A878445A9}"/>
              </a:ext>
            </a:extLst>
          </p:cNvPr>
          <p:cNvSpPr>
            <a:spLocks noGrp="1"/>
          </p:cNvSpPr>
          <p:nvPr>
            <p:ph type="sldNum" sz="quarter" idx="12"/>
          </p:nvPr>
        </p:nvSpPr>
        <p:spPr/>
        <p:txBody>
          <a:bodyPr/>
          <a:lstStyle/>
          <a:p>
            <a:fld id="{931990B6-BB28-D343-92ED-9A5E8AA18C47}" type="slidenum">
              <a:rPr lang="en-US" smtClean="0"/>
              <a:t>‹#›</a:t>
            </a:fld>
            <a:endParaRPr lang="en-US"/>
          </a:p>
        </p:txBody>
      </p:sp>
    </p:spTree>
    <p:extLst>
      <p:ext uri="{BB962C8B-B14F-4D97-AF65-F5344CB8AC3E}">
        <p14:creationId xmlns:p14="http://schemas.microsoft.com/office/powerpoint/2010/main" val="245321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698034-E2AE-DF4A-9D6C-BD6F2D032A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1F1D424-003F-7E4E-8904-44174CADE9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C94EC9-190C-8448-83C4-FE857AD4F8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903CD-FA17-E74E-AA12-70114F5EFCFF}" type="datetimeFigureOut">
              <a:rPr lang="en-US" smtClean="0"/>
              <a:t>8/11/24</a:t>
            </a:fld>
            <a:endParaRPr lang="en-US"/>
          </a:p>
        </p:txBody>
      </p:sp>
      <p:sp>
        <p:nvSpPr>
          <p:cNvPr id="5" name="Footer Placeholder 4">
            <a:extLst>
              <a:ext uri="{FF2B5EF4-FFF2-40B4-BE49-F238E27FC236}">
                <a16:creationId xmlns:a16="http://schemas.microsoft.com/office/drawing/2014/main" id="{A9FB2D8B-F8DF-9D41-BE47-DB76BEE849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034551-4B2A-EF42-AED9-7CDDAB9730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990B6-BB28-D343-92ED-9A5E8AA18C47}" type="slidenum">
              <a:rPr lang="en-US" smtClean="0"/>
              <a:t>‹#›</a:t>
            </a:fld>
            <a:endParaRPr lang="en-US"/>
          </a:p>
        </p:txBody>
      </p:sp>
    </p:spTree>
    <p:extLst>
      <p:ext uri="{BB962C8B-B14F-4D97-AF65-F5344CB8AC3E}">
        <p14:creationId xmlns:p14="http://schemas.microsoft.com/office/powerpoint/2010/main" val="3495556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3069-9DB6-904C-A9C0-3193C53A3E3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0EE90BF-04AE-A544-9175-38538221EDC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DDF22C1-4796-1241-B83F-DDD8B8E3AEE2}"/>
              </a:ext>
            </a:extLst>
          </p:cNvPr>
          <p:cNvPicPr>
            <a:picLocks noChangeAspect="1"/>
          </p:cNvPicPr>
          <p:nvPr/>
        </p:nvPicPr>
        <p:blipFill>
          <a:blip r:embed="rId3"/>
          <a:stretch>
            <a:fillRect/>
          </a:stretch>
        </p:blipFill>
        <p:spPr>
          <a:xfrm>
            <a:off x="816313" y="0"/>
            <a:ext cx="10287000" cy="6858000"/>
          </a:xfrm>
          <a:prstGeom prst="rect">
            <a:avLst/>
          </a:prstGeom>
        </p:spPr>
      </p:pic>
      <p:sp>
        <p:nvSpPr>
          <p:cNvPr id="6" name="TextBox 5">
            <a:extLst>
              <a:ext uri="{FF2B5EF4-FFF2-40B4-BE49-F238E27FC236}">
                <a16:creationId xmlns:a16="http://schemas.microsoft.com/office/drawing/2014/main" id="{63E2D472-761C-F644-A1B5-9E5F72448A2F}"/>
              </a:ext>
            </a:extLst>
          </p:cNvPr>
          <p:cNvSpPr txBox="1"/>
          <p:nvPr/>
        </p:nvSpPr>
        <p:spPr>
          <a:xfrm>
            <a:off x="1600200" y="701040"/>
            <a:ext cx="8991600" cy="707886"/>
          </a:xfrm>
          <a:prstGeom prst="rect">
            <a:avLst/>
          </a:prstGeom>
          <a:noFill/>
        </p:spPr>
        <p:txBody>
          <a:bodyPr wrap="square" rtlCol="0">
            <a:spAutoFit/>
          </a:bodyPr>
          <a:lstStyle/>
          <a:p>
            <a:r>
              <a:rPr lang="en-US" sz="4000" b="1" dirty="0">
                <a:solidFill>
                  <a:schemeClr val="tx2"/>
                </a:solidFill>
              </a:rPr>
              <a:t>GANZ Presentation: Self Disclosure</a:t>
            </a:r>
          </a:p>
        </p:txBody>
      </p:sp>
    </p:spTree>
    <p:extLst>
      <p:ext uri="{BB962C8B-B14F-4D97-AF65-F5344CB8AC3E}">
        <p14:creationId xmlns:p14="http://schemas.microsoft.com/office/powerpoint/2010/main" val="189342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136BB-EC07-9B40-AF3B-954E38D9200B}"/>
              </a:ext>
            </a:extLst>
          </p:cNvPr>
          <p:cNvSpPr>
            <a:spLocks noGrp="1"/>
          </p:cNvSpPr>
          <p:nvPr>
            <p:ph type="title"/>
          </p:nvPr>
        </p:nvSpPr>
        <p:spPr>
          <a:xfrm>
            <a:off x="838200" y="365126"/>
            <a:ext cx="10515600" cy="987020"/>
          </a:xfrm>
        </p:spPr>
        <p:txBody>
          <a:bodyPr/>
          <a:lstStyle/>
          <a:p>
            <a:r>
              <a:rPr lang="en-US" b="1" dirty="0">
                <a:solidFill>
                  <a:schemeClr val="accent1"/>
                </a:solidFill>
                <a:latin typeface="+mn-lt"/>
              </a:rPr>
              <a:t>Caveats on the use of Immediacy</a:t>
            </a:r>
          </a:p>
        </p:txBody>
      </p:sp>
      <p:sp>
        <p:nvSpPr>
          <p:cNvPr id="3" name="Content Placeholder 2">
            <a:extLst>
              <a:ext uri="{FF2B5EF4-FFF2-40B4-BE49-F238E27FC236}">
                <a16:creationId xmlns:a16="http://schemas.microsoft.com/office/drawing/2014/main" id="{1846EB3B-FD70-F040-B9A6-5FB3410B6B4B}"/>
              </a:ext>
            </a:extLst>
          </p:cNvPr>
          <p:cNvSpPr>
            <a:spLocks noGrp="1"/>
          </p:cNvSpPr>
          <p:nvPr>
            <p:ph idx="1"/>
          </p:nvPr>
        </p:nvSpPr>
        <p:spPr>
          <a:xfrm>
            <a:off x="838200" y="1196502"/>
            <a:ext cx="10515600" cy="5530174"/>
          </a:xfrm>
        </p:spPr>
        <p:txBody>
          <a:bodyPr/>
          <a:lstStyle/>
          <a:p>
            <a:pPr marL="0" indent="0">
              <a:buNone/>
            </a:pPr>
            <a:endParaRPr lang="en-US" dirty="0"/>
          </a:p>
          <a:p>
            <a:pPr marL="0" indent="0">
              <a:buNone/>
            </a:pPr>
            <a:endParaRPr lang="en-US" dirty="0"/>
          </a:p>
          <a:p>
            <a:pPr marL="0" indent="0">
              <a:buNone/>
            </a:pPr>
            <a:r>
              <a:rPr lang="en-US" dirty="0"/>
              <a:t>“Good Gestalt therapy is freedom to do therapy with spontaneity, liveliness and creativity. But it also entails responsibility to know what you are doing” (</a:t>
            </a:r>
            <a:r>
              <a:rPr lang="en-US" dirty="0" err="1"/>
              <a:t>Yontef</a:t>
            </a:r>
            <a:r>
              <a:rPr lang="en-US" dirty="0"/>
              <a:t>, 1993).</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04872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7591B-E374-C745-8051-06CA018563B9}"/>
              </a:ext>
            </a:extLst>
          </p:cNvPr>
          <p:cNvSpPr>
            <a:spLocks noGrp="1"/>
          </p:cNvSpPr>
          <p:nvPr>
            <p:ph type="title"/>
          </p:nvPr>
        </p:nvSpPr>
        <p:spPr>
          <a:xfrm>
            <a:off x="838200" y="365125"/>
            <a:ext cx="10515600" cy="773011"/>
          </a:xfrm>
        </p:spPr>
        <p:txBody>
          <a:bodyPr/>
          <a:lstStyle/>
          <a:p>
            <a:r>
              <a:rPr lang="en-US" b="1" dirty="0">
                <a:solidFill>
                  <a:schemeClr val="accent1"/>
                </a:solidFill>
                <a:latin typeface="+mn-lt"/>
              </a:rPr>
              <a:t>Break out group discussion (20 mins)</a:t>
            </a:r>
          </a:p>
        </p:txBody>
      </p:sp>
      <p:sp>
        <p:nvSpPr>
          <p:cNvPr id="3" name="Content Placeholder 2">
            <a:extLst>
              <a:ext uri="{FF2B5EF4-FFF2-40B4-BE49-F238E27FC236}">
                <a16:creationId xmlns:a16="http://schemas.microsoft.com/office/drawing/2014/main" id="{FA5B1635-A566-AA46-B276-6E63FBDCCD08}"/>
              </a:ext>
            </a:extLst>
          </p:cNvPr>
          <p:cNvSpPr>
            <a:spLocks noGrp="1"/>
          </p:cNvSpPr>
          <p:nvPr>
            <p:ph idx="1"/>
          </p:nvPr>
        </p:nvSpPr>
        <p:spPr>
          <a:xfrm>
            <a:off x="838200" y="1138136"/>
            <a:ext cx="10515600" cy="5354739"/>
          </a:xfrm>
        </p:spPr>
        <p:txBody>
          <a:bodyPr>
            <a:normAutofit fontScale="92500"/>
          </a:bodyPr>
          <a:lstStyle/>
          <a:p>
            <a:pPr>
              <a:buFontTx/>
              <a:buChar char="-"/>
            </a:pPr>
            <a:r>
              <a:rPr lang="en-US" dirty="0"/>
              <a:t>What has caught your interest around this information so far?</a:t>
            </a:r>
          </a:p>
          <a:p>
            <a:pPr>
              <a:buFontTx/>
              <a:buChar char="-"/>
            </a:pPr>
            <a:r>
              <a:rPr lang="en-US" dirty="0"/>
              <a:t>What are five inevitable self disclosures you make as a therapist and how might these be possibly relevant to the work you do with your clients?</a:t>
            </a:r>
          </a:p>
          <a:p>
            <a:pPr>
              <a:buFontTx/>
              <a:buChar char="-"/>
            </a:pPr>
            <a:r>
              <a:rPr lang="en-US" dirty="0"/>
              <a:t>Have you got your own example of an accidental self disclosure you experienced as a client that you could briefly describe and how it was addressed in the therapy afterward? Do you see other options as to how it may have been addressed?</a:t>
            </a:r>
          </a:p>
          <a:p>
            <a:pPr>
              <a:buFontTx/>
              <a:buChar char="-"/>
            </a:pPr>
            <a:r>
              <a:rPr lang="en-US" dirty="0"/>
              <a:t>How has the use of immediacy been used effectively for you as a client? - can you give an example and identify what the impact was on you?</a:t>
            </a:r>
          </a:p>
          <a:p>
            <a:pPr>
              <a:buFontTx/>
              <a:buChar char="-"/>
            </a:pPr>
            <a:r>
              <a:rPr lang="en-US" dirty="0"/>
              <a:t>Have you experienced the use of immediacy in an unhelpful way? Can you identify  if there was something about the timing, intention or delivery that influenced that?</a:t>
            </a:r>
          </a:p>
          <a:p>
            <a:pPr>
              <a:buFontTx/>
              <a:buChar char="-"/>
            </a:pPr>
            <a:endParaRPr lang="en-US" dirty="0"/>
          </a:p>
        </p:txBody>
      </p:sp>
    </p:spTree>
    <p:extLst>
      <p:ext uri="{BB962C8B-B14F-4D97-AF65-F5344CB8AC3E}">
        <p14:creationId xmlns:p14="http://schemas.microsoft.com/office/powerpoint/2010/main" val="951971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10C67-9BE7-F945-85AB-8DF12C5A5D4C}"/>
              </a:ext>
            </a:extLst>
          </p:cNvPr>
          <p:cNvSpPr>
            <a:spLocks noGrp="1"/>
          </p:cNvSpPr>
          <p:nvPr>
            <p:ph type="title"/>
          </p:nvPr>
        </p:nvSpPr>
        <p:spPr>
          <a:xfrm>
            <a:off x="838200" y="365125"/>
            <a:ext cx="10515600" cy="1074569"/>
          </a:xfrm>
        </p:spPr>
        <p:txBody>
          <a:bodyPr/>
          <a:lstStyle/>
          <a:p>
            <a:r>
              <a:rPr lang="en-US" b="1" dirty="0">
                <a:solidFill>
                  <a:schemeClr val="accent1"/>
                </a:solidFill>
                <a:latin typeface="+mn-lt"/>
              </a:rPr>
              <a:t>Intentional Self Disclosure (ISD)</a:t>
            </a:r>
            <a:endParaRPr lang="en-US" dirty="0">
              <a:latin typeface="+mn-lt"/>
            </a:endParaRPr>
          </a:p>
        </p:txBody>
      </p:sp>
      <p:sp>
        <p:nvSpPr>
          <p:cNvPr id="3" name="Content Placeholder 2">
            <a:extLst>
              <a:ext uri="{FF2B5EF4-FFF2-40B4-BE49-F238E27FC236}">
                <a16:creationId xmlns:a16="http://schemas.microsoft.com/office/drawing/2014/main" id="{2362EFAA-31DC-8F40-8758-0637E7058638}"/>
              </a:ext>
            </a:extLst>
          </p:cNvPr>
          <p:cNvSpPr>
            <a:spLocks noGrp="1"/>
          </p:cNvSpPr>
          <p:nvPr>
            <p:ph idx="1"/>
          </p:nvPr>
        </p:nvSpPr>
        <p:spPr>
          <a:xfrm>
            <a:off x="906294" y="1439694"/>
            <a:ext cx="10515600" cy="4737269"/>
          </a:xfrm>
        </p:spPr>
        <p:txBody>
          <a:bodyPr/>
          <a:lstStyle/>
          <a:p>
            <a:pPr marL="0" indent="0">
              <a:buNone/>
            </a:pPr>
            <a:endParaRPr lang="en-US" dirty="0"/>
          </a:p>
          <a:p>
            <a:pPr marL="0" indent="0">
              <a:buNone/>
            </a:pPr>
            <a:endParaRPr lang="en-US" dirty="0"/>
          </a:p>
        </p:txBody>
      </p:sp>
      <p:pic>
        <p:nvPicPr>
          <p:cNvPr id="4" name="Content Placeholder 5">
            <a:extLst>
              <a:ext uri="{FF2B5EF4-FFF2-40B4-BE49-F238E27FC236}">
                <a16:creationId xmlns:a16="http://schemas.microsoft.com/office/drawing/2014/main" id="{26007978-138C-F748-BC0D-F0FAB5EBB351}"/>
              </a:ext>
            </a:extLst>
          </p:cNvPr>
          <p:cNvPicPr>
            <a:picLocks noChangeAspect="1"/>
          </p:cNvPicPr>
          <p:nvPr/>
        </p:nvPicPr>
        <p:blipFill>
          <a:blip r:embed="rId3"/>
          <a:stretch>
            <a:fillRect/>
          </a:stretch>
        </p:blipFill>
        <p:spPr bwMode="auto">
          <a:xfrm>
            <a:off x="2464732" y="1825625"/>
            <a:ext cx="578393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015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4217-2762-5A44-9F07-2C874688B8A8}"/>
              </a:ext>
            </a:extLst>
          </p:cNvPr>
          <p:cNvSpPr>
            <a:spLocks noGrp="1"/>
          </p:cNvSpPr>
          <p:nvPr>
            <p:ph type="title"/>
          </p:nvPr>
        </p:nvSpPr>
        <p:spPr>
          <a:xfrm>
            <a:off x="838200" y="365125"/>
            <a:ext cx="10515600" cy="1006475"/>
          </a:xfrm>
        </p:spPr>
        <p:txBody>
          <a:bodyPr/>
          <a:lstStyle/>
          <a:p>
            <a:r>
              <a:rPr lang="en-US" b="1" dirty="0">
                <a:solidFill>
                  <a:schemeClr val="accent1"/>
                </a:solidFill>
                <a:latin typeface="+mn-lt"/>
              </a:rPr>
              <a:t>A brief history…</a:t>
            </a:r>
          </a:p>
        </p:txBody>
      </p:sp>
      <p:pic>
        <p:nvPicPr>
          <p:cNvPr id="4" name="Content Placeholder 3">
            <a:extLst>
              <a:ext uri="{FF2B5EF4-FFF2-40B4-BE49-F238E27FC236}">
                <a16:creationId xmlns:a16="http://schemas.microsoft.com/office/drawing/2014/main" id="{C49E9C28-5785-D744-860A-1E67665112D7}"/>
              </a:ext>
            </a:extLst>
          </p:cNvPr>
          <p:cNvPicPr>
            <a:picLocks noGrp="1" noChangeAspect="1"/>
          </p:cNvPicPr>
          <p:nvPr>
            <p:ph idx="1"/>
          </p:nvPr>
        </p:nvPicPr>
        <p:blipFill>
          <a:blip r:embed="rId3"/>
          <a:stretch>
            <a:fillRect/>
          </a:stretch>
        </p:blipFill>
        <p:spPr>
          <a:xfrm>
            <a:off x="7101191" y="3448279"/>
            <a:ext cx="4854102" cy="2942454"/>
          </a:xfrm>
        </p:spPr>
      </p:pic>
      <p:sp>
        <p:nvSpPr>
          <p:cNvPr id="5" name="TextBox 4">
            <a:extLst>
              <a:ext uri="{FF2B5EF4-FFF2-40B4-BE49-F238E27FC236}">
                <a16:creationId xmlns:a16="http://schemas.microsoft.com/office/drawing/2014/main" id="{16E89F65-486E-B04D-97A6-9FC374C98F28}"/>
              </a:ext>
            </a:extLst>
          </p:cNvPr>
          <p:cNvSpPr txBox="1"/>
          <p:nvPr/>
        </p:nvSpPr>
        <p:spPr>
          <a:xfrm>
            <a:off x="10729608" y="6581001"/>
            <a:ext cx="1462391" cy="276999"/>
          </a:xfrm>
          <a:prstGeom prst="rect">
            <a:avLst/>
          </a:prstGeom>
          <a:noFill/>
        </p:spPr>
        <p:txBody>
          <a:bodyPr wrap="square" rtlCol="0">
            <a:spAutoFit/>
          </a:bodyPr>
          <a:lstStyle/>
          <a:p>
            <a:r>
              <a:rPr lang="en-US" sz="1200" dirty="0" err="1"/>
              <a:t>www.freud.org.uk</a:t>
            </a:r>
            <a:endParaRPr lang="en-US" sz="1200" dirty="0"/>
          </a:p>
        </p:txBody>
      </p:sp>
      <p:sp>
        <p:nvSpPr>
          <p:cNvPr id="3" name="TextBox 2">
            <a:extLst>
              <a:ext uri="{FF2B5EF4-FFF2-40B4-BE49-F238E27FC236}">
                <a16:creationId xmlns:a16="http://schemas.microsoft.com/office/drawing/2014/main" id="{9C1F6400-1FC4-9A45-B586-ABDE55D3426A}"/>
              </a:ext>
            </a:extLst>
          </p:cNvPr>
          <p:cNvSpPr txBox="1"/>
          <p:nvPr/>
        </p:nvSpPr>
        <p:spPr>
          <a:xfrm>
            <a:off x="729574" y="1284051"/>
            <a:ext cx="11225719" cy="1815882"/>
          </a:xfrm>
          <a:prstGeom prst="rect">
            <a:avLst/>
          </a:prstGeom>
          <a:noFill/>
        </p:spPr>
        <p:txBody>
          <a:bodyPr wrap="square" rtlCol="0">
            <a:spAutoFit/>
          </a:bodyPr>
          <a:lstStyle/>
          <a:p>
            <a:r>
              <a:rPr lang="en-US" sz="2800" dirty="0"/>
              <a:t>“..suddenly faced with the knowledge that Freud’s caution to withhold any evidence of our own personalities was not in fact possible, we have been finding ourselves in exciting but often frightening and strange territory.” (</a:t>
            </a:r>
            <a:r>
              <a:rPr lang="en-US" sz="2800" dirty="0" err="1"/>
              <a:t>Kuchuck</a:t>
            </a:r>
            <a:r>
              <a:rPr lang="en-US" sz="2800" dirty="0"/>
              <a:t>, 2009;p.1008)</a:t>
            </a:r>
          </a:p>
        </p:txBody>
      </p:sp>
    </p:spTree>
    <p:extLst>
      <p:ext uri="{BB962C8B-B14F-4D97-AF65-F5344CB8AC3E}">
        <p14:creationId xmlns:p14="http://schemas.microsoft.com/office/powerpoint/2010/main" val="1714806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8CBE5-A99D-EF40-B790-B23657976491}"/>
              </a:ext>
            </a:extLst>
          </p:cNvPr>
          <p:cNvSpPr>
            <a:spLocks noGrp="1"/>
          </p:cNvSpPr>
          <p:nvPr>
            <p:ph type="title"/>
          </p:nvPr>
        </p:nvSpPr>
        <p:spPr>
          <a:xfrm>
            <a:off x="838200" y="204281"/>
            <a:ext cx="10515600" cy="1060315"/>
          </a:xfrm>
        </p:spPr>
        <p:txBody>
          <a:bodyPr/>
          <a:lstStyle/>
          <a:p>
            <a:r>
              <a:rPr lang="en-US" b="1" dirty="0">
                <a:solidFill>
                  <a:schemeClr val="accent1"/>
                </a:solidFill>
                <a:latin typeface="+mn-lt"/>
              </a:rPr>
              <a:t>Pros and cons…</a:t>
            </a:r>
          </a:p>
        </p:txBody>
      </p:sp>
      <p:sp>
        <p:nvSpPr>
          <p:cNvPr id="7" name="Content Placeholder 6">
            <a:extLst>
              <a:ext uri="{FF2B5EF4-FFF2-40B4-BE49-F238E27FC236}">
                <a16:creationId xmlns:a16="http://schemas.microsoft.com/office/drawing/2014/main" id="{5D561CD3-62D6-2349-82CD-61D9CE1880DB}"/>
              </a:ext>
            </a:extLst>
          </p:cNvPr>
          <p:cNvSpPr>
            <a:spLocks noGrp="1"/>
          </p:cNvSpPr>
          <p:nvPr>
            <p:ph idx="1"/>
          </p:nvPr>
        </p:nvSpPr>
        <p:spPr>
          <a:xfrm>
            <a:off x="838200" y="1264596"/>
            <a:ext cx="10515600" cy="5311302"/>
          </a:xfrm>
        </p:spPr>
        <p:txBody>
          <a:bodyPr>
            <a:normAutofit fontScale="92500" lnSpcReduction="20000"/>
          </a:bodyPr>
          <a:lstStyle/>
          <a:p>
            <a:pPr marL="0" indent="0">
              <a:buNone/>
            </a:pPr>
            <a:r>
              <a:rPr lang="en-US" dirty="0"/>
              <a:t>Potential benefits:</a:t>
            </a:r>
          </a:p>
          <a:p>
            <a:r>
              <a:rPr lang="en-US" dirty="0"/>
              <a:t>may be helpful where there is a rupture or therapeutic impasse </a:t>
            </a:r>
          </a:p>
          <a:p>
            <a:r>
              <a:rPr lang="en-US" dirty="0"/>
              <a:t>may repair /offer a missed developmental  or relational experience</a:t>
            </a:r>
          </a:p>
          <a:p>
            <a:r>
              <a:rPr lang="en-US" dirty="0"/>
              <a:t>may be the most important priority to meet the client in a moment of humanity (Lee and Wheeler  speak a lot about “belonging” as an antidote to the isolation of shame)</a:t>
            </a:r>
          </a:p>
          <a:p>
            <a:r>
              <a:rPr lang="en-US" dirty="0"/>
              <a:t>universality</a:t>
            </a:r>
          </a:p>
          <a:p>
            <a:r>
              <a:rPr lang="en-US" dirty="0"/>
              <a:t>addressing power differentials</a:t>
            </a:r>
          </a:p>
          <a:p>
            <a:pPr marL="0" indent="0">
              <a:buNone/>
            </a:pPr>
            <a:endParaRPr lang="en-US" dirty="0"/>
          </a:p>
          <a:p>
            <a:pPr marL="0" indent="0">
              <a:buNone/>
            </a:pPr>
            <a:r>
              <a:rPr lang="en-US" dirty="0"/>
              <a:t>Potential risks:</a:t>
            </a:r>
          </a:p>
          <a:p>
            <a:r>
              <a:rPr lang="en-US" dirty="0"/>
              <a:t>may be experienced as intrusive</a:t>
            </a:r>
          </a:p>
          <a:p>
            <a:r>
              <a:rPr lang="en-US" dirty="0"/>
              <a:t>may leave client feeling they have to take care of the T</a:t>
            </a:r>
          </a:p>
          <a:p>
            <a:r>
              <a:rPr lang="en-US" dirty="0"/>
              <a:t>may take focus away from Client at an inopportune time</a:t>
            </a:r>
          </a:p>
          <a:p>
            <a:pPr marL="0" indent="0">
              <a:buNone/>
            </a:pPr>
            <a:endParaRPr lang="en-US" dirty="0"/>
          </a:p>
        </p:txBody>
      </p:sp>
    </p:spTree>
    <p:extLst>
      <p:ext uri="{BB962C8B-B14F-4D97-AF65-F5344CB8AC3E}">
        <p14:creationId xmlns:p14="http://schemas.microsoft.com/office/powerpoint/2010/main" val="3464200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3744-A127-7B44-92AD-E0162F3C5554}"/>
              </a:ext>
            </a:extLst>
          </p:cNvPr>
          <p:cNvSpPr>
            <a:spLocks noGrp="1"/>
          </p:cNvSpPr>
          <p:nvPr>
            <p:ph type="title"/>
          </p:nvPr>
        </p:nvSpPr>
        <p:spPr>
          <a:xfrm>
            <a:off x="838200" y="126459"/>
            <a:ext cx="10515600" cy="1138137"/>
          </a:xfrm>
        </p:spPr>
        <p:txBody>
          <a:bodyPr/>
          <a:lstStyle/>
          <a:p>
            <a:r>
              <a:rPr lang="en-US" b="1" dirty="0">
                <a:solidFill>
                  <a:schemeClr val="accent1"/>
                </a:solidFill>
                <a:latin typeface="+mn-lt"/>
              </a:rPr>
              <a:t>Guidelines for effective ISD</a:t>
            </a:r>
          </a:p>
        </p:txBody>
      </p:sp>
      <p:sp>
        <p:nvSpPr>
          <p:cNvPr id="3" name="Content Placeholder 2">
            <a:extLst>
              <a:ext uri="{FF2B5EF4-FFF2-40B4-BE49-F238E27FC236}">
                <a16:creationId xmlns:a16="http://schemas.microsoft.com/office/drawing/2014/main" id="{4648768E-7749-4A44-9096-812B8D8AB343}"/>
              </a:ext>
            </a:extLst>
          </p:cNvPr>
          <p:cNvSpPr>
            <a:spLocks noGrp="1"/>
          </p:cNvSpPr>
          <p:nvPr>
            <p:ph idx="1"/>
          </p:nvPr>
        </p:nvSpPr>
        <p:spPr>
          <a:xfrm>
            <a:off x="838200" y="1011678"/>
            <a:ext cx="10515600" cy="5651770"/>
          </a:xfrm>
        </p:spPr>
        <p:txBody>
          <a:bodyPr>
            <a:normAutofit lnSpcReduction="10000"/>
          </a:bodyPr>
          <a:lstStyle/>
          <a:p>
            <a:r>
              <a:rPr lang="en-US" dirty="0"/>
              <a:t>Context matters! </a:t>
            </a:r>
          </a:p>
          <a:p>
            <a:pPr marL="0" indent="0">
              <a:buNone/>
            </a:pPr>
            <a:r>
              <a:rPr lang="en-US" dirty="0"/>
              <a:t>  “..context is the most important determinant in assessing the appropriateness and ethical valence of self-disclosure” (Gutheil, 2010)</a:t>
            </a:r>
          </a:p>
          <a:p>
            <a:r>
              <a:rPr lang="en-US" dirty="0"/>
              <a:t>Therapist’s capacity and comfort is relevant- beware disclosing unresolved personal content</a:t>
            </a:r>
          </a:p>
          <a:p>
            <a:r>
              <a:rPr lang="en-US" dirty="0"/>
              <a:t>If you don’t feel comfortable disclosing, don’t. </a:t>
            </a:r>
          </a:p>
          <a:p>
            <a:r>
              <a:rPr lang="en-US" dirty="0"/>
              <a:t>Is it in the service of the therapy/relationship? Focus on the Client’s needs, not your own. </a:t>
            </a:r>
          </a:p>
          <a:p>
            <a:r>
              <a:rPr lang="en-US" dirty="0"/>
              <a:t>Keep it brief!</a:t>
            </a:r>
          </a:p>
          <a:p>
            <a:r>
              <a:rPr lang="en-US" dirty="0"/>
              <a:t>Ensure it is relevant to the work</a:t>
            </a:r>
          </a:p>
          <a:p>
            <a:r>
              <a:rPr lang="en-US" dirty="0"/>
              <a:t>Observe the impact of the ISD and enquire about it</a:t>
            </a:r>
          </a:p>
          <a:p>
            <a:r>
              <a:rPr lang="en-US" dirty="0"/>
              <a:t>If in doubt, stay silent! You can always go away and think about it and return to it.</a:t>
            </a:r>
          </a:p>
          <a:p>
            <a:pPr marL="0" indent="0">
              <a:buNone/>
            </a:pPr>
            <a:endParaRPr lang="en-US" dirty="0"/>
          </a:p>
        </p:txBody>
      </p:sp>
    </p:spTree>
    <p:extLst>
      <p:ext uri="{BB962C8B-B14F-4D97-AF65-F5344CB8AC3E}">
        <p14:creationId xmlns:p14="http://schemas.microsoft.com/office/powerpoint/2010/main" val="2615753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7961DD-7FF5-CA46-AB26-177B1C860187}"/>
              </a:ext>
            </a:extLst>
          </p:cNvPr>
          <p:cNvSpPr>
            <a:spLocks noGrp="1"/>
          </p:cNvSpPr>
          <p:nvPr>
            <p:ph idx="1"/>
          </p:nvPr>
        </p:nvSpPr>
        <p:spPr>
          <a:xfrm>
            <a:off x="838200" y="496111"/>
            <a:ext cx="10515600" cy="5680852"/>
          </a:xfrm>
        </p:spPr>
        <p:txBody>
          <a:bodyPr/>
          <a:lstStyle/>
          <a:p>
            <a:r>
              <a:rPr lang="en-US" dirty="0"/>
              <a:t>tends to be more effective when used in strong, longer term therapies (Pinto-Coelho, Hill, Kearney </a:t>
            </a:r>
            <a:r>
              <a:rPr lang="en-US" dirty="0" err="1"/>
              <a:t>et.al</a:t>
            </a:r>
            <a:r>
              <a:rPr lang="en-US" dirty="0"/>
              <a:t>.; 2018)</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79671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7C60-BB9C-2C49-B5EC-13DF36D1B8F8}"/>
              </a:ext>
            </a:extLst>
          </p:cNvPr>
          <p:cNvSpPr>
            <a:spLocks noGrp="1"/>
          </p:cNvSpPr>
          <p:nvPr>
            <p:ph type="title"/>
          </p:nvPr>
        </p:nvSpPr>
        <p:spPr>
          <a:xfrm>
            <a:off x="838200" y="365126"/>
            <a:ext cx="10515600" cy="928654"/>
          </a:xfrm>
        </p:spPr>
        <p:txBody>
          <a:bodyPr/>
          <a:lstStyle/>
          <a:p>
            <a:r>
              <a:rPr lang="en-US" b="1" dirty="0">
                <a:solidFill>
                  <a:schemeClr val="accent1"/>
                </a:solidFill>
                <a:latin typeface="+mn-lt"/>
              </a:rPr>
              <a:t>A final caveat…</a:t>
            </a:r>
          </a:p>
        </p:txBody>
      </p:sp>
      <p:sp>
        <p:nvSpPr>
          <p:cNvPr id="3" name="Content Placeholder 2">
            <a:extLst>
              <a:ext uri="{FF2B5EF4-FFF2-40B4-BE49-F238E27FC236}">
                <a16:creationId xmlns:a16="http://schemas.microsoft.com/office/drawing/2014/main" id="{C9BD238D-9478-9A41-BED4-615E6F5A2D49}"/>
              </a:ext>
            </a:extLst>
          </p:cNvPr>
          <p:cNvSpPr>
            <a:spLocks noGrp="1"/>
          </p:cNvSpPr>
          <p:nvPr>
            <p:ph idx="1"/>
          </p:nvPr>
        </p:nvSpPr>
        <p:spPr>
          <a:xfrm>
            <a:off x="838200" y="1760706"/>
            <a:ext cx="10515600" cy="4416257"/>
          </a:xfrm>
        </p:spPr>
        <p:txBody>
          <a:bodyPr/>
          <a:lstStyle/>
          <a:p>
            <a:pPr marL="0" indent="0">
              <a:buNone/>
            </a:pPr>
            <a:r>
              <a:rPr lang="en-US" dirty="0"/>
              <a:t>You are bound to keep the client’s confidentiality, they are </a:t>
            </a:r>
            <a:r>
              <a:rPr lang="en-US" i="1" dirty="0"/>
              <a:t>not</a:t>
            </a:r>
            <a:r>
              <a:rPr lang="en-US" dirty="0"/>
              <a:t> bound to keep yours.</a:t>
            </a:r>
          </a:p>
        </p:txBody>
      </p:sp>
    </p:spTree>
    <p:extLst>
      <p:ext uri="{BB962C8B-B14F-4D97-AF65-F5344CB8AC3E}">
        <p14:creationId xmlns:p14="http://schemas.microsoft.com/office/powerpoint/2010/main" val="2336330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E9F8-E7E0-9E4C-9112-C992B4EBA7F5}"/>
              </a:ext>
            </a:extLst>
          </p:cNvPr>
          <p:cNvSpPr>
            <a:spLocks noGrp="1"/>
          </p:cNvSpPr>
          <p:nvPr>
            <p:ph type="title"/>
          </p:nvPr>
        </p:nvSpPr>
        <p:spPr>
          <a:xfrm>
            <a:off x="838200" y="365126"/>
            <a:ext cx="10515600" cy="860560"/>
          </a:xfrm>
        </p:spPr>
        <p:txBody>
          <a:bodyPr/>
          <a:lstStyle/>
          <a:p>
            <a:r>
              <a:rPr lang="en-US" b="1" dirty="0">
                <a:solidFill>
                  <a:schemeClr val="accent1"/>
                </a:solidFill>
                <a:latin typeface="+mn-lt"/>
              </a:rPr>
              <a:t>Break out room discussion (20 mins)</a:t>
            </a:r>
          </a:p>
        </p:txBody>
      </p:sp>
      <p:sp>
        <p:nvSpPr>
          <p:cNvPr id="3" name="Content Placeholder 2">
            <a:extLst>
              <a:ext uri="{FF2B5EF4-FFF2-40B4-BE49-F238E27FC236}">
                <a16:creationId xmlns:a16="http://schemas.microsoft.com/office/drawing/2014/main" id="{27852010-6753-A545-9079-CBDE6587BB74}"/>
              </a:ext>
            </a:extLst>
          </p:cNvPr>
          <p:cNvSpPr>
            <a:spLocks noGrp="1"/>
          </p:cNvSpPr>
          <p:nvPr>
            <p:ph idx="1"/>
          </p:nvPr>
        </p:nvSpPr>
        <p:spPr>
          <a:xfrm>
            <a:off x="838200" y="1225686"/>
            <a:ext cx="10515600" cy="4951277"/>
          </a:xfrm>
        </p:spPr>
        <p:txBody>
          <a:bodyPr>
            <a:normAutofit fontScale="92500" lnSpcReduction="20000"/>
          </a:bodyPr>
          <a:lstStyle/>
          <a:p>
            <a:pPr marL="0" indent="0">
              <a:buNone/>
            </a:pPr>
            <a:r>
              <a:rPr lang="en-US" dirty="0"/>
              <a:t>-Share positive and negative experiences of ISD and reflect on why it had that impact on the therapy. Can you imagine where the same ISD may have had the opposite effect (a different client/therapist; different timing; different stage of the work….)?</a:t>
            </a:r>
          </a:p>
          <a:p>
            <a:pPr marL="0" indent="0">
              <a:buNone/>
            </a:pPr>
            <a:r>
              <a:rPr lang="en-US" dirty="0"/>
              <a:t>-what is your own level of comfort with ISD? In what circumstances might that be beneficial to your work as a therapist and where could it create difficulty?</a:t>
            </a:r>
          </a:p>
          <a:p>
            <a:pPr marL="0" indent="0">
              <a:buNone/>
            </a:pPr>
            <a:r>
              <a:rPr lang="en-US" dirty="0"/>
              <a:t>-when was the last time you reflected on an ISD in supervision?</a:t>
            </a:r>
          </a:p>
          <a:p>
            <a:pPr marL="0" indent="0">
              <a:buNone/>
            </a:pPr>
            <a:r>
              <a:rPr lang="en-US" dirty="0"/>
              <a:t>-critically reflect on an ISD you made as a therapist- its effectiveness/not, what supports your assessment and (if it wasn’t effective) what you might do differently if you had your chance again.</a:t>
            </a:r>
          </a:p>
          <a:p>
            <a:pPr marL="0" indent="0">
              <a:buNone/>
            </a:pPr>
            <a:r>
              <a:rPr lang="en-US" dirty="0"/>
              <a:t>-A case study: Client is working on a decision with partner as to whether or not they have children. Client is quite ambivalent about it. Therapist is 50. Therapist has not had children and regrets this. Client asks Therapist: “Have you got children?”.</a:t>
            </a:r>
          </a:p>
          <a:p>
            <a:pPr marL="0" indent="0">
              <a:buNone/>
            </a:pPr>
            <a:endParaRPr lang="en-US" dirty="0"/>
          </a:p>
        </p:txBody>
      </p:sp>
    </p:spTree>
    <p:extLst>
      <p:ext uri="{BB962C8B-B14F-4D97-AF65-F5344CB8AC3E}">
        <p14:creationId xmlns:p14="http://schemas.microsoft.com/office/powerpoint/2010/main" val="343995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B833-B0CE-A44A-BF6F-5B2A97893F50}"/>
              </a:ext>
            </a:extLst>
          </p:cNvPr>
          <p:cNvSpPr>
            <a:spLocks noGrp="1"/>
          </p:cNvSpPr>
          <p:nvPr>
            <p:ph type="title"/>
          </p:nvPr>
        </p:nvSpPr>
        <p:spPr>
          <a:xfrm>
            <a:off x="838200" y="365126"/>
            <a:ext cx="10515600" cy="967564"/>
          </a:xfrm>
        </p:spPr>
        <p:txBody>
          <a:bodyPr/>
          <a:lstStyle/>
          <a:p>
            <a:r>
              <a:rPr lang="en-US" b="1" dirty="0">
                <a:solidFill>
                  <a:schemeClr val="accent1"/>
                </a:solidFill>
                <a:latin typeface="+mn-lt"/>
              </a:rPr>
              <a:t>Ethics and Self Disclosure</a:t>
            </a:r>
          </a:p>
        </p:txBody>
      </p:sp>
      <p:sp>
        <p:nvSpPr>
          <p:cNvPr id="3" name="Content Placeholder 2">
            <a:extLst>
              <a:ext uri="{FF2B5EF4-FFF2-40B4-BE49-F238E27FC236}">
                <a16:creationId xmlns:a16="http://schemas.microsoft.com/office/drawing/2014/main" id="{8A2BE28D-3E5E-F94C-A720-3134C1D6B72E}"/>
              </a:ext>
            </a:extLst>
          </p:cNvPr>
          <p:cNvSpPr>
            <a:spLocks noGrp="1"/>
          </p:cNvSpPr>
          <p:nvPr>
            <p:ph idx="1"/>
          </p:nvPr>
        </p:nvSpPr>
        <p:spPr>
          <a:xfrm>
            <a:off x="838200" y="1332690"/>
            <a:ext cx="10515600" cy="4844273"/>
          </a:xfrm>
        </p:spPr>
        <p:txBody>
          <a:bodyPr/>
          <a:lstStyle/>
          <a:p>
            <a:pPr marL="0" indent="0">
              <a:buNone/>
            </a:pPr>
            <a:r>
              <a:rPr lang="en-US" dirty="0"/>
              <a:t>“the question that must be addressed is not whether it is ethical to self-disclose to clients but rather what content, for what reasons, to whom, and under what circumstances should an ethical therapist disclose?” (Peterson, 2002; p.22)</a:t>
            </a:r>
          </a:p>
          <a:p>
            <a:pPr marL="0" indent="0">
              <a:buNone/>
            </a:pPr>
            <a:endParaRPr lang="en-US" dirty="0"/>
          </a:p>
          <a:p>
            <a:pPr marL="0" indent="0">
              <a:buNone/>
            </a:pPr>
            <a:r>
              <a:rPr lang="en-US" dirty="0"/>
              <a:t>The 3 ethical principles most relevant to SD:-</a:t>
            </a:r>
          </a:p>
          <a:p>
            <a:pPr marL="0" indent="0">
              <a:buNone/>
            </a:pPr>
            <a:r>
              <a:rPr lang="en-US" dirty="0"/>
              <a:t>- For the good of the client (Beneficence)</a:t>
            </a:r>
          </a:p>
          <a:p>
            <a:pPr>
              <a:buFontTx/>
              <a:buChar char="-"/>
            </a:pPr>
            <a:r>
              <a:rPr lang="en-US" dirty="0"/>
              <a:t>Do no harm (Nonmaleficence) and</a:t>
            </a:r>
          </a:p>
          <a:p>
            <a:pPr>
              <a:buFontTx/>
              <a:buChar char="-"/>
            </a:pPr>
            <a:r>
              <a:rPr lang="en-US"/>
              <a:t>The fiduciary duty </a:t>
            </a:r>
            <a:r>
              <a:rPr lang="en-US" dirty="0"/>
              <a:t>the T owes the client: that the relationship is for the benefit and welfare of </a:t>
            </a:r>
            <a:r>
              <a:rPr lang="en-US"/>
              <a:t>the client. </a:t>
            </a:r>
            <a:endParaRPr lang="en-US" dirty="0"/>
          </a:p>
          <a:p>
            <a:pPr>
              <a:buFontTx/>
              <a:buChar char="-"/>
            </a:pPr>
            <a:endParaRPr lang="en-US" dirty="0"/>
          </a:p>
        </p:txBody>
      </p:sp>
    </p:spTree>
    <p:extLst>
      <p:ext uri="{BB962C8B-B14F-4D97-AF65-F5344CB8AC3E}">
        <p14:creationId xmlns:p14="http://schemas.microsoft.com/office/powerpoint/2010/main" val="45957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9F6ED-BA77-3140-AC2C-EA6D79E65C83}"/>
              </a:ext>
            </a:extLst>
          </p:cNvPr>
          <p:cNvSpPr>
            <a:spLocks noGrp="1"/>
          </p:cNvSpPr>
          <p:nvPr>
            <p:ph type="title"/>
          </p:nvPr>
        </p:nvSpPr>
        <p:spPr>
          <a:xfrm>
            <a:off x="838200" y="365125"/>
            <a:ext cx="10515600" cy="948109"/>
          </a:xfrm>
        </p:spPr>
        <p:txBody>
          <a:bodyPr/>
          <a:lstStyle/>
          <a:p>
            <a:r>
              <a:rPr lang="en-US" b="1" dirty="0">
                <a:solidFill>
                  <a:schemeClr val="accent1"/>
                </a:solidFill>
                <a:latin typeface="+mn-lt"/>
              </a:rPr>
              <a:t>Break out Groups</a:t>
            </a:r>
          </a:p>
        </p:txBody>
      </p:sp>
      <p:sp>
        <p:nvSpPr>
          <p:cNvPr id="3" name="Content Placeholder 2">
            <a:extLst>
              <a:ext uri="{FF2B5EF4-FFF2-40B4-BE49-F238E27FC236}">
                <a16:creationId xmlns:a16="http://schemas.microsoft.com/office/drawing/2014/main" id="{9DC633E1-EC92-9349-B02B-D741A6506125}"/>
              </a:ext>
            </a:extLst>
          </p:cNvPr>
          <p:cNvSpPr>
            <a:spLocks noGrp="1"/>
          </p:cNvSpPr>
          <p:nvPr>
            <p:ph idx="1"/>
          </p:nvPr>
        </p:nvSpPr>
        <p:spPr>
          <a:xfrm>
            <a:off x="838200" y="1313234"/>
            <a:ext cx="10515600" cy="4863729"/>
          </a:xfrm>
        </p:spPr>
        <p:txBody>
          <a:bodyPr/>
          <a:lstStyle/>
          <a:p>
            <a:pPr marL="0" indent="0">
              <a:buNone/>
            </a:pPr>
            <a:endParaRPr lang="en-US" dirty="0"/>
          </a:p>
          <a:p>
            <a:pPr marL="0" indent="0">
              <a:buNone/>
            </a:pPr>
            <a:r>
              <a:rPr lang="en-US" dirty="0"/>
              <a:t>Introduce yourselves, let each other know a little about where you practice and what your practice is, and share why you came to this discussion tonight.</a:t>
            </a:r>
          </a:p>
        </p:txBody>
      </p:sp>
    </p:spTree>
    <p:extLst>
      <p:ext uri="{BB962C8B-B14F-4D97-AF65-F5344CB8AC3E}">
        <p14:creationId xmlns:p14="http://schemas.microsoft.com/office/powerpoint/2010/main" val="3101028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F0722-DC4C-C54B-A533-66AD14DDF713}"/>
              </a:ext>
            </a:extLst>
          </p:cNvPr>
          <p:cNvSpPr>
            <a:spLocks noGrp="1"/>
          </p:cNvSpPr>
          <p:nvPr>
            <p:ph type="title"/>
          </p:nvPr>
        </p:nvSpPr>
        <p:spPr>
          <a:xfrm>
            <a:off x="838200" y="365126"/>
            <a:ext cx="10515600" cy="850832"/>
          </a:xfrm>
        </p:spPr>
        <p:txBody>
          <a:bodyPr/>
          <a:lstStyle/>
          <a:p>
            <a:pPr algn="ctr"/>
            <a:r>
              <a:rPr lang="en-US" b="1" dirty="0">
                <a:solidFill>
                  <a:schemeClr val="accent1"/>
                </a:solidFill>
                <a:latin typeface="+mn-lt"/>
              </a:rPr>
              <a:t>References</a:t>
            </a:r>
          </a:p>
        </p:txBody>
      </p:sp>
      <p:sp>
        <p:nvSpPr>
          <p:cNvPr id="3" name="Content Placeholder 2">
            <a:extLst>
              <a:ext uri="{FF2B5EF4-FFF2-40B4-BE49-F238E27FC236}">
                <a16:creationId xmlns:a16="http://schemas.microsoft.com/office/drawing/2014/main" id="{DC85AF81-D7AE-3D44-B650-E02BFEB43219}"/>
              </a:ext>
            </a:extLst>
          </p:cNvPr>
          <p:cNvSpPr>
            <a:spLocks noGrp="1"/>
          </p:cNvSpPr>
          <p:nvPr>
            <p:ph idx="1"/>
          </p:nvPr>
        </p:nvSpPr>
        <p:spPr>
          <a:xfrm>
            <a:off x="838200" y="1215958"/>
            <a:ext cx="10515600" cy="4961005"/>
          </a:xfrm>
        </p:spPr>
        <p:txBody>
          <a:bodyPr>
            <a:normAutofit fontScale="62500" lnSpcReduction="20000"/>
          </a:bodyPr>
          <a:lstStyle/>
          <a:p>
            <a:pPr marL="0" indent="0">
              <a:buNone/>
            </a:pPr>
            <a:r>
              <a:rPr lang="en-US" dirty="0"/>
              <a:t>Gutheil, T.G. “Ethical aspects of self disclosure in psychotherapy” (2010). </a:t>
            </a:r>
            <a:r>
              <a:rPr lang="en-US" i="1" dirty="0"/>
              <a:t>Psychiatric Times (May) </a:t>
            </a:r>
            <a:r>
              <a:rPr lang="en-US" dirty="0"/>
              <a:t>39-41.</a:t>
            </a:r>
            <a:endParaRPr lang="en-US" i="1" dirty="0"/>
          </a:p>
          <a:p>
            <a:pPr marL="0" indent="0">
              <a:buNone/>
            </a:pPr>
            <a:endParaRPr lang="en-US" dirty="0"/>
          </a:p>
          <a:p>
            <a:pPr marL="0" indent="0">
              <a:buNone/>
            </a:pPr>
            <a:r>
              <a:rPr lang="en-US" dirty="0"/>
              <a:t>Hill, C.E, </a:t>
            </a:r>
            <a:r>
              <a:rPr lang="en-US" dirty="0" err="1"/>
              <a:t>Knox,S</a:t>
            </a:r>
            <a:r>
              <a:rPr lang="en-US" dirty="0"/>
              <a:t> and Pinto-Coelho, K.G “Therapist self disclosure and immediacy: a qualitative meta analysis” (2018). 55(</a:t>
            </a:r>
            <a:r>
              <a:rPr lang="en-US" i="1" dirty="0"/>
              <a:t>4</a:t>
            </a:r>
            <a:r>
              <a:rPr lang="en-US" dirty="0"/>
              <a:t>)</a:t>
            </a:r>
            <a:r>
              <a:rPr lang="en-US" i="1" dirty="0"/>
              <a:t>Psychotherapy. </a:t>
            </a:r>
            <a:r>
              <a:rPr lang="en-US" dirty="0"/>
              <a:t>445-460.</a:t>
            </a:r>
          </a:p>
          <a:p>
            <a:pPr marL="0" indent="0">
              <a:buNone/>
            </a:pPr>
            <a:endParaRPr lang="en-US" dirty="0"/>
          </a:p>
          <a:p>
            <a:pPr marL="0" indent="0">
              <a:buNone/>
            </a:pPr>
            <a:r>
              <a:rPr lang="en-US" dirty="0"/>
              <a:t>Pinto-</a:t>
            </a:r>
            <a:r>
              <a:rPr lang="en-US" dirty="0" err="1"/>
              <a:t>Coelho,K.G</a:t>
            </a:r>
            <a:r>
              <a:rPr lang="en-US" dirty="0"/>
              <a:t>, Hill, </a:t>
            </a:r>
            <a:r>
              <a:rPr lang="en-US" dirty="0" err="1"/>
              <a:t>C.E.,Kearney</a:t>
            </a:r>
            <a:r>
              <a:rPr lang="en-US" dirty="0"/>
              <a:t>, </a:t>
            </a:r>
            <a:r>
              <a:rPr lang="en-US" dirty="0" err="1"/>
              <a:t>Sarno</a:t>
            </a:r>
            <a:r>
              <a:rPr lang="en-US" dirty="0"/>
              <a:t>, E.L, Sauber, E.S, Baker, S.M, Brady, J., Ireland, G.W. and Hoffman, M.A. “When in doubt, sit quietly: a qualitative investigation of experienced therapists’ perceptions of self disclosure” (2018) 65 (</a:t>
            </a:r>
            <a:r>
              <a:rPr lang="en-US" i="1" dirty="0"/>
              <a:t>4</a:t>
            </a:r>
            <a:r>
              <a:rPr lang="en-US" dirty="0"/>
              <a:t>) </a:t>
            </a:r>
            <a:r>
              <a:rPr lang="en-US" i="1" dirty="0"/>
              <a:t>Journal of Counseling Psychology pp 440-452</a:t>
            </a:r>
          </a:p>
          <a:p>
            <a:pPr marL="0" indent="0">
              <a:buNone/>
            </a:pPr>
            <a:endParaRPr lang="en-US" dirty="0"/>
          </a:p>
          <a:p>
            <a:pPr marL="0" indent="0">
              <a:buNone/>
            </a:pPr>
            <a:r>
              <a:rPr lang="en-US" dirty="0" err="1"/>
              <a:t>Kuchuck</a:t>
            </a:r>
            <a:r>
              <a:rPr lang="en-US" dirty="0"/>
              <a:t>, S. “Do ask, do tell? </a:t>
            </a:r>
            <a:r>
              <a:rPr lang="en-US" dirty="0" err="1"/>
              <a:t>Narcisstic</a:t>
            </a:r>
            <a:r>
              <a:rPr lang="en-US" dirty="0"/>
              <a:t> need as a determinant of analyst self disclosure”( 2009) 96 (</a:t>
            </a:r>
            <a:r>
              <a:rPr lang="en-US" i="1" dirty="0"/>
              <a:t>6</a:t>
            </a:r>
            <a:r>
              <a:rPr lang="en-US" dirty="0"/>
              <a:t>)</a:t>
            </a:r>
            <a:r>
              <a:rPr lang="en-US" i="1" dirty="0"/>
              <a:t>Psychoanalytic Review pp. 1007-1024</a:t>
            </a:r>
          </a:p>
          <a:p>
            <a:pPr marL="0" indent="0">
              <a:buNone/>
            </a:pPr>
            <a:endParaRPr lang="en-US" i="1" dirty="0"/>
          </a:p>
          <a:p>
            <a:pPr marL="0" indent="0">
              <a:buNone/>
            </a:pPr>
            <a:r>
              <a:rPr lang="en-US" dirty="0"/>
              <a:t>Yalom, I.D. </a:t>
            </a:r>
            <a:r>
              <a:rPr lang="en-US" i="1" dirty="0"/>
              <a:t>The gift of therapy: reflections on being a therapist, </a:t>
            </a:r>
            <a:r>
              <a:rPr lang="en-US" dirty="0"/>
              <a:t>(2002). </a:t>
            </a:r>
            <a:r>
              <a:rPr lang="en-US" dirty="0" err="1"/>
              <a:t>Piatkus</a:t>
            </a:r>
            <a:endParaRPr lang="en-US" dirty="0"/>
          </a:p>
          <a:p>
            <a:pPr marL="0" indent="0">
              <a:buNone/>
            </a:pPr>
            <a:endParaRPr lang="en-US" dirty="0"/>
          </a:p>
          <a:p>
            <a:pPr marL="0" indent="0">
              <a:buNone/>
            </a:pPr>
            <a:r>
              <a:rPr lang="en-US" dirty="0" err="1"/>
              <a:t>Yontef</a:t>
            </a:r>
            <a:r>
              <a:rPr lang="en-US" dirty="0"/>
              <a:t>, G.M. </a:t>
            </a:r>
            <a:r>
              <a:rPr lang="en-US" i="1" dirty="0"/>
              <a:t>Awareness, dialogue and process: essays on Gestalt Therapy; </a:t>
            </a:r>
            <a:r>
              <a:rPr lang="en-US" dirty="0"/>
              <a:t>(2009) Gestalt </a:t>
            </a:r>
            <a:r>
              <a:rPr lang="en-US"/>
              <a:t>Journal Press.</a:t>
            </a:r>
            <a:endParaRPr lang="en-US" dirty="0"/>
          </a:p>
        </p:txBody>
      </p:sp>
    </p:spTree>
    <p:extLst>
      <p:ext uri="{BB962C8B-B14F-4D97-AF65-F5344CB8AC3E}">
        <p14:creationId xmlns:p14="http://schemas.microsoft.com/office/powerpoint/2010/main" val="3561343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4AA0F-4D42-584C-B113-51CA3985396F}"/>
              </a:ext>
            </a:extLst>
          </p:cNvPr>
          <p:cNvSpPr>
            <a:spLocks noGrp="1"/>
          </p:cNvSpPr>
          <p:nvPr>
            <p:ph type="title"/>
          </p:nvPr>
        </p:nvSpPr>
        <p:spPr>
          <a:xfrm>
            <a:off x="507459" y="131445"/>
            <a:ext cx="10515600" cy="1067435"/>
          </a:xfrm>
        </p:spPr>
        <p:txBody>
          <a:bodyPr>
            <a:normAutofit/>
          </a:bodyPr>
          <a:lstStyle/>
          <a:p>
            <a:r>
              <a:rPr lang="en-US" sz="4800" b="1" dirty="0">
                <a:solidFill>
                  <a:schemeClr val="accent1"/>
                </a:solidFill>
                <a:latin typeface="+mn-lt"/>
              </a:rPr>
              <a:t>What do we mean by “self disclosure”?</a:t>
            </a:r>
          </a:p>
        </p:txBody>
      </p:sp>
      <p:sp>
        <p:nvSpPr>
          <p:cNvPr id="3" name="Content Placeholder 2">
            <a:extLst>
              <a:ext uri="{FF2B5EF4-FFF2-40B4-BE49-F238E27FC236}">
                <a16:creationId xmlns:a16="http://schemas.microsoft.com/office/drawing/2014/main" id="{50C945F1-6066-7A49-9976-98BDC9B081B7}"/>
              </a:ext>
            </a:extLst>
          </p:cNvPr>
          <p:cNvSpPr>
            <a:spLocks noGrp="1"/>
          </p:cNvSpPr>
          <p:nvPr>
            <p:ph idx="1"/>
          </p:nvPr>
        </p:nvSpPr>
        <p:spPr>
          <a:xfrm>
            <a:off x="838200" y="1198880"/>
            <a:ext cx="10515600" cy="5394960"/>
          </a:xfrm>
        </p:spPr>
        <p:txBody>
          <a:bodyPr/>
          <a:lstStyle/>
          <a:p>
            <a:pPr marL="0" indent="0">
              <a:buNone/>
            </a:pPr>
            <a:endParaRPr lang="en-US" dirty="0"/>
          </a:p>
          <a:p>
            <a:pPr marL="0" indent="0">
              <a:buNone/>
            </a:pPr>
            <a:r>
              <a:rPr lang="en-US" dirty="0"/>
              <a:t>It goes way beyond what we actually </a:t>
            </a:r>
            <a:r>
              <a:rPr lang="en-US" b="1" i="1" dirty="0"/>
              <a:t>tell </a:t>
            </a:r>
            <a:r>
              <a:rPr lang="en-US" dirty="0"/>
              <a:t>our clients. We are actually self-disclosing all the time!</a:t>
            </a:r>
          </a:p>
          <a:p>
            <a:pPr marL="0" indent="0">
              <a:buNone/>
            </a:pPr>
            <a:endParaRPr lang="en-US" b="1" i="1" dirty="0"/>
          </a:p>
          <a:p>
            <a:pPr marL="0" indent="0">
              <a:buNone/>
            </a:pPr>
            <a:r>
              <a:rPr lang="en-US" sz="3200" b="1" dirty="0">
                <a:solidFill>
                  <a:srgbClr val="002060"/>
                </a:solidFill>
              </a:rPr>
              <a:t>4 different types of self-disclosure:-</a:t>
            </a:r>
          </a:p>
          <a:p>
            <a:pPr marL="0" indent="0">
              <a:buNone/>
            </a:pPr>
            <a:endParaRPr lang="en-US" b="1" dirty="0">
              <a:solidFill>
                <a:srgbClr val="0070C0"/>
              </a:solidFill>
            </a:endParaRPr>
          </a:p>
          <a:p>
            <a:pPr marL="514350" indent="-514350">
              <a:buAutoNum type="arabicPeriod"/>
            </a:pPr>
            <a:r>
              <a:rPr lang="en-US" b="1" dirty="0">
                <a:solidFill>
                  <a:srgbClr val="0070C0"/>
                </a:solidFill>
              </a:rPr>
              <a:t>Intentional Self Disclosure (ISD) </a:t>
            </a:r>
          </a:p>
          <a:p>
            <a:pPr marL="0" indent="0">
              <a:buNone/>
            </a:pPr>
            <a:r>
              <a:rPr lang="en-US" i="1" dirty="0"/>
              <a:t>Intentional</a:t>
            </a:r>
            <a:r>
              <a:rPr lang="en-US" dirty="0"/>
              <a:t> verbal or non-verbal disclosure by the T of personal information </a:t>
            </a:r>
            <a:r>
              <a:rPr lang="en-US" i="1" dirty="0"/>
              <a:t>from outside the session, </a:t>
            </a:r>
            <a:r>
              <a:rPr lang="en-US" dirty="0"/>
              <a:t>during a session.</a:t>
            </a:r>
          </a:p>
          <a:p>
            <a:pPr marL="0" indent="0">
              <a:buNone/>
            </a:pPr>
            <a:r>
              <a:rPr lang="en-US" dirty="0"/>
              <a:t>   </a:t>
            </a:r>
          </a:p>
          <a:p>
            <a:pPr marL="514350" indent="-514350">
              <a:buAutoNum type="arabicPeriod"/>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8996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92E21F-81EB-B546-8264-AFF5324C3575}"/>
              </a:ext>
            </a:extLst>
          </p:cNvPr>
          <p:cNvSpPr>
            <a:spLocks noGrp="1"/>
          </p:cNvSpPr>
          <p:nvPr>
            <p:ph idx="1"/>
          </p:nvPr>
        </p:nvSpPr>
        <p:spPr>
          <a:xfrm>
            <a:off x="107004" y="223736"/>
            <a:ext cx="11906656" cy="6488350"/>
          </a:xfrm>
        </p:spPr>
        <p:txBody>
          <a:bodyPr/>
          <a:lstStyle/>
          <a:p>
            <a:pPr marL="0" indent="0">
              <a:buNone/>
            </a:pPr>
            <a:r>
              <a:rPr lang="en-US" b="1" dirty="0">
                <a:solidFill>
                  <a:srgbClr val="0070C0"/>
                </a:solidFill>
              </a:rPr>
              <a:t>2. Inevitable self disclosure</a:t>
            </a:r>
            <a:endParaRPr lang="en-US" b="1" i="1" dirty="0">
              <a:solidFill>
                <a:srgbClr val="0070C0"/>
              </a:solidFill>
            </a:endParaRPr>
          </a:p>
          <a:p>
            <a:pPr marL="0" indent="0">
              <a:buNone/>
            </a:pPr>
            <a:r>
              <a:rPr lang="en-US" dirty="0"/>
              <a:t> Verbal or non-verbal disclosures where there is no possibility of avoiding them:-</a:t>
            </a:r>
          </a:p>
          <a:p>
            <a:r>
              <a:rPr lang="en-US" dirty="0"/>
              <a:t>Speech (accent/volume/tone/impediment/analogies/metaphors employed)</a:t>
            </a:r>
          </a:p>
          <a:p>
            <a:r>
              <a:rPr lang="en-US" dirty="0"/>
              <a:t>Ethnicity or surname</a:t>
            </a:r>
          </a:p>
          <a:p>
            <a:r>
              <a:rPr lang="en-US" dirty="0"/>
              <a:t>Dress </a:t>
            </a:r>
          </a:p>
          <a:p>
            <a:r>
              <a:rPr lang="en-US" dirty="0"/>
              <a:t>Office décor/location</a:t>
            </a:r>
          </a:p>
          <a:p>
            <a:r>
              <a:rPr lang="en-US" dirty="0"/>
              <a:t>Information on website</a:t>
            </a:r>
          </a:p>
          <a:p>
            <a:r>
              <a:rPr lang="en-US" dirty="0"/>
              <a:t>Non-verbal reactions</a:t>
            </a:r>
          </a:p>
          <a:p>
            <a:r>
              <a:rPr lang="en-US" dirty="0"/>
              <a:t>Silences</a:t>
            </a:r>
          </a:p>
          <a:p>
            <a:r>
              <a:rPr lang="en-US" dirty="0"/>
              <a:t>Pregnancy</a:t>
            </a:r>
          </a:p>
          <a:p>
            <a:r>
              <a:rPr lang="en-US" dirty="0"/>
              <a:t>Absences from sessions</a:t>
            </a:r>
          </a:p>
        </p:txBody>
      </p:sp>
      <p:pic>
        <p:nvPicPr>
          <p:cNvPr id="5" name="Picture 4">
            <a:extLst>
              <a:ext uri="{FF2B5EF4-FFF2-40B4-BE49-F238E27FC236}">
                <a16:creationId xmlns:a16="http://schemas.microsoft.com/office/drawing/2014/main" id="{35A5CE22-686A-4548-945C-EC6776A0D706}"/>
              </a:ext>
            </a:extLst>
          </p:cNvPr>
          <p:cNvPicPr>
            <a:picLocks noChangeAspect="1"/>
          </p:cNvPicPr>
          <p:nvPr/>
        </p:nvPicPr>
        <p:blipFill>
          <a:blip r:embed="rId3"/>
          <a:stretch>
            <a:fillRect/>
          </a:stretch>
        </p:blipFill>
        <p:spPr>
          <a:xfrm>
            <a:off x="8038290" y="1682885"/>
            <a:ext cx="3881336" cy="5175115"/>
          </a:xfrm>
          <a:prstGeom prst="rect">
            <a:avLst/>
          </a:prstGeom>
        </p:spPr>
      </p:pic>
    </p:spTree>
    <p:extLst>
      <p:ext uri="{BB962C8B-B14F-4D97-AF65-F5344CB8AC3E}">
        <p14:creationId xmlns:p14="http://schemas.microsoft.com/office/powerpoint/2010/main" val="2973417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3A35-AB20-C746-BD22-D42A94564207}"/>
              </a:ext>
            </a:extLst>
          </p:cNvPr>
          <p:cNvSpPr>
            <a:spLocks noGrp="1"/>
          </p:cNvSpPr>
          <p:nvPr>
            <p:ph type="title"/>
          </p:nvPr>
        </p:nvSpPr>
        <p:spPr>
          <a:xfrm>
            <a:off x="838200" y="365126"/>
            <a:ext cx="10515600" cy="909198"/>
          </a:xfrm>
        </p:spPr>
        <p:txBody>
          <a:bodyPr>
            <a:normAutofit/>
          </a:bodyPr>
          <a:lstStyle/>
          <a:p>
            <a:r>
              <a:rPr lang="en-US" sz="2800" b="1" dirty="0">
                <a:solidFill>
                  <a:schemeClr val="accent1"/>
                </a:solidFill>
                <a:latin typeface="+mn-lt"/>
              </a:rPr>
              <a:t>3. Accidental self-disclosures</a:t>
            </a:r>
          </a:p>
        </p:txBody>
      </p:sp>
      <p:sp>
        <p:nvSpPr>
          <p:cNvPr id="3" name="Content Placeholder 2">
            <a:extLst>
              <a:ext uri="{FF2B5EF4-FFF2-40B4-BE49-F238E27FC236}">
                <a16:creationId xmlns:a16="http://schemas.microsoft.com/office/drawing/2014/main" id="{060B4A85-EE9F-994A-B332-9035A798C038}"/>
              </a:ext>
            </a:extLst>
          </p:cNvPr>
          <p:cNvSpPr>
            <a:spLocks noGrp="1"/>
          </p:cNvSpPr>
          <p:nvPr>
            <p:ph idx="1"/>
          </p:nvPr>
        </p:nvSpPr>
        <p:spPr/>
        <p:txBody>
          <a:bodyPr/>
          <a:lstStyle/>
          <a:p>
            <a:pPr marL="0" indent="0">
              <a:buNone/>
            </a:pPr>
            <a:r>
              <a:rPr lang="en-US" dirty="0"/>
              <a:t>Accidental self disclosures are either:-</a:t>
            </a:r>
          </a:p>
          <a:p>
            <a:pPr marL="0" indent="0">
              <a:buNone/>
            </a:pPr>
            <a:r>
              <a:rPr lang="en-US" dirty="0"/>
              <a:t> a) incidental (unplanned) encounters outside the session;</a:t>
            </a:r>
          </a:p>
          <a:p>
            <a:pPr marL="0" indent="0">
              <a:buNone/>
            </a:pPr>
            <a:r>
              <a:rPr lang="en-US" dirty="0"/>
              <a:t> b) spontaneous, </a:t>
            </a:r>
            <a:r>
              <a:rPr lang="en-US" i="1" dirty="0"/>
              <a:t>unintentional </a:t>
            </a:r>
            <a:r>
              <a:rPr lang="en-US" dirty="0"/>
              <a:t>verbal or non-verbal reactions inside the session; or</a:t>
            </a:r>
          </a:p>
          <a:p>
            <a:pPr marL="0" indent="0">
              <a:buNone/>
            </a:pPr>
            <a:r>
              <a:rPr lang="en-US" dirty="0"/>
              <a:t> c) other occurrences (on line/in the media/circumstance),</a:t>
            </a:r>
          </a:p>
          <a:p>
            <a:pPr marL="0" indent="0">
              <a:buNone/>
            </a:pPr>
            <a:endParaRPr lang="en-US" dirty="0"/>
          </a:p>
          <a:p>
            <a:pPr marL="0" indent="0">
              <a:buNone/>
            </a:pPr>
            <a:r>
              <a:rPr lang="en-US" dirty="0"/>
              <a:t>that reveal therapist’s personal information to their client.</a:t>
            </a:r>
          </a:p>
        </p:txBody>
      </p:sp>
    </p:spTree>
    <p:extLst>
      <p:ext uri="{BB962C8B-B14F-4D97-AF65-F5344CB8AC3E}">
        <p14:creationId xmlns:p14="http://schemas.microsoft.com/office/powerpoint/2010/main" val="2145966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690B81-D13F-AF40-88AB-32389C16296D}"/>
              </a:ext>
            </a:extLst>
          </p:cNvPr>
          <p:cNvSpPr>
            <a:spLocks noGrp="1"/>
          </p:cNvSpPr>
          <p:nvPr>
            <p:ph idx="1"/>
          </p:nvPr>
        </p:nvSpPr>
        <p:spPr>
          <a:xfrm>
            <a:off x="77821" y="223736"/>
            <a:ext cx="11275979" cy="5953227"/>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 name="Picture 1">
            <a:extLst>
              <a:ext uri="{FF2B5EF4-FFF2-40B4-BE49-F238E27FC236}">
                <a16:creationId xmlns:a16="http://schemas.microsoft.com/office/drawing/2014/main" id="{64ED1CFD-C2D5-3745-915D-CE04EAC9DF45}"/>
              </a:ext>
            </a:extLst>
          </p:cNvPr>
          <p:cNvPicPr>
            <a:picLocks noChangeAspect="1"/>
          </p:cNvPicPr>
          <p:nvPr/>
        </p:nvPicPr>
        <p:blipFill>
          <a:blip r:embed="rId3"/>
          <a:stretch>
            <a:fillRect/>
          </a:stretch>
        </p:blipFill>
        <p:spPr>
          <a:xfrm>
            <a:off x="77821" y="127015"/>
            <a:ext cx="5753100" cy="2247900"/>
          </a:xfrm>
          <a:prstGeom prst="rect">
            <a:avLst/>
          </a:prstGeom>
        </p:spPr>
      </p:pic>
      <p:pic>
        <p:nvPicPr>
          <p:cNvPr id="4" name="Picture 3">
            <a:extLst>
              <a:ext uri="{FF2B5EF4-FFF2-40B4-BE49-F238E27FC236}">
                <a16:creationId xmlns:a16="http://schemas.microsoft.com/office/drawing/2014/main" id="{D64CF865-FF71-0C42-BFA0-DDBA4BF73E80}"/>
              </a:ext>
            </a:extLst>
          </p:cNvPr>
          <p:cNvPicPr>
            <a:picLocks noChangeAspect="1"/>
          </p:cNvPicPr>
          <p:nvPr/>
        </p:nvPicPr>
        <p:blipFill>
          <a:blip r:embed="rId4"/>
          <a:stretch>
            <a:fillRect/>
          </a:stretch>
        </p:blipFill>
        <p:spPr>
          <a:xfrm>
            <a:off x="77821" y="3319445"/>
            <a:ext cx="7429500" cy="1587500"/>
          </a:xfrm>
          <a:prstGeom prst="rect">
            <a:avLst/>
          </a:prstGeom>
        </p:spPr>
      </p:pic>
      <p:pic>
        <p:nvPicPr>
          <p:cNvPr id="6" name="Picture 5">
            <a:extLst>
              <a:ext uri="{FF2B5EF4-FFF2-40B4-BE49-F238E27FC236}">
                <a16:creationId xmlns:a16="http://schemas.microsoft.com/office/drawing/2014/main" id="{B6E37E83-A081-BD42-B327-4CAEE03B8298}"/>
              </a:ext>
            </a:extLst>
          </p:cNvPr>
          <p:cNvPicPr>
            <a:picLocks noChangeAspect="1"/>
          </p:cNvPicPr>
          <p:nvPr/>
        </p:nvPicPr>
        <p:blipFill>
          <a:blip r:embed="rId5"/>
          <a:stretch>
            <a:fillRect/>
          </a:stretch>
        </p:blipFill>
        <p:spPr>
          <a:xfrm>
            <a:off x="5271716" y="1571721"/>
            <a:ext cx="6920284" cy="1877801"/>
          </a:xfrm>
          <a:prstGeom prst="rect">
            <a:avLst/>
          </a:prstGeom>
          <a:solidFill>
            <a:schemeClr val="accent5"/>
          </a:solidFill>
        </p:spPr>
      </p:pic>
      <p:pic>
        <p:nvPicPr>
          <p:cNvPr id="7" name="Picture 6">
            <a:extLst>
              <a:ext uri="{FF2B5EF4-FFF2-40B4-BE49-F238E27FC236}">
                <a16:creationId xmlns:a16="http://schemas.microsoft.com/office/drawing/2014/main" id="{6E3BDCEB-03EB-EC4E-8A64-B1160BF4D288}"/>
              </a:ext>
            </a:extLst>
          </p:cNvPr>
          <p:cNvPicPr>
            <a:picLocks noChangeAspect="1"/>
          </p:cNvPicPr>
          <p:nvPr/>
        </p:nvPicPr>
        <p:blipFill>
          <a:blip r:embed="rId6"/>
          <a:stretch>
            <a:fillRect/>
          </a:stretch>
        </p:blipFill>
        <p:spPr>
          <a:xfrm>
            <a:off x="2833911" y="5851475"/>
            <a:ext cx="9156700" cy="596900"/>
          </a:xfrm>
          <a:prstGeom prst="rect">
            <a:avLst/>
          </a:prstGeom>
        </p:spPr>
      </p:pic>
      <p:pic>
        <p:nvPicPr>
          <p:cNvPr id="8" name="Picture 7">
            <a:extLst>
              <a:ext uri="{FF2B5EF4-FFF2-40B4-BE49-F238E27FC236}">
                <a16:creationId xmlns:a16="http://schemas.microsoft.com/office/drawing/2014/main" id="{2ACAB419-CA1E-1B46-A8D2-852E34465FFE}"/>
              </a:ext>
            </a:extLst>
          </p:cNvPr>
          <p:cNvPicPr>
            <a:picLocks noChangeAspect="1"/>
          </p:cNvPicPr>
          <p:nvPr/>
        </p:nvPicPr>
        <p:blipFill>
          <a:blip r:embed="rId7"/>
          <a:stretch>
            <a:fillRect/>
          </a:stretch>
        </p:blipFill>
        <p:spPr>
          <a:xfrm>
            <a:off x="1562100" y="5106160"/>
            <a:ext cx="9791700" cy="546100"/>
          </a:xfrm>
          <a:prstGeom prst="rect">
            <a:avLst/>
          </a:prstGeom>
        </p:spPr>
      </p:pic>
    </p:spTree>
    <p:extLst>
      <p:ext uri="{BB962C8B-B14F-4D97-AF65-F5344CB8AC3E}">
        <p14:creationId xmlns:p14="http://schemas.microsoft.com/office/powerpoint/2010/main" val="407637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AEFDD0-3C34-6446-A4D7-8356AEBCC1E4}"/>
              </a:ext>
            </a:extLst>
          </p:cNvPr>
          <p:cNvSpPr>
            <a:spLocks noGrp="1"/>
          </p:cNvSpPr>
          <p:nvPr>
            <p:ph type="title"/>
          </p:nvPr>
        </p:nvSpPr>
        <p:spPr>
          <a:xfrm>
            <a:off x="838200" y="136187"/>
            <a:ext cx="10515600" cy="943583"/>
          </a:xfrm>
        </p:spPr>
        <p:txBody>
          <a:bodyPr>
            <a:normAutofit/>
          </a:bodyPr>
          <a:lstStyle/>
          <a:p>
            <a:r>
              <a:rPr lang="en-US" sz="2800" b="1" dirty="0">
                <a:solidFill>
                  <a:schemeClr val="accent1"/>
                </a:solidFill>
                <a:latin typeface="+mn-lt"/>
              </a:rPr>
              <a:t>4. Immediacy</a:t>
            </a:r>
            <a:r>
              <a:rPr lang="en-US" sz="2800" b="1" dirty="0">
                <a:latin typeface="+mn-lt"/>
              </a:rPr>
              <a:t> </a:t>
            </a:r>
            <a:br>
              <a:rPr lang="en-US" sz="2800" b="1" dirty="0">
                <a:latin typeface="+mn-lt"/>
              </a:rPr>
            </a:br>
            <a:endParaRPr lang="en-US" sz="2800" b="1" dirty="0"/>
          </a:p>
        </p:txBody>
      </p:sp>
      <p:sp>
        <p:nvSpPr>
          <p:cNvPr id="6" name="Content Placeholder 5">
            <a:extLst>
              <a:ext uri="{FF2B5EF4-FFF2-40B4-BE49-F238E27FC236}">
                <a16:creationId xmlns:a16="http://schemas.microsoft.com/office/drawing/2014/main" id="{A07C1F43-9D7B-CF48-B71C-3CC45208C4E1}"/>
              </a:ext>
            </a:extLst>
          </p:cNvPr>
          <p:cNvSpPr>
            <a:spLocks noGrp="1"/>
          </p:cNvSpPr>
          <p:nvPr>
            <p:ph idx="1"/>
          </p:nvPr>
        </p:nvSpPr>
        <p:spPr>
          <a:xfrm>
            <a:off x="740923" y="836578"/>
            <a:ext cx="10515600" cy="5671226"/>
          </a:xfrm>
        </p:spPr>
        <p:txBody>
          <a:bodyPr>
            <a:normAutofit/>
          </a:bodyPr>
          <a:lstStyle/>
          <a:p>
            <a:pPr marL="0" indent="0">
              <a:buNone/>
            </a:pPr>
            <a:r>
              <a:rPr lang="en-US" i="1" dirty="0"/>
              <a:t>Intentional</a:t>
            </a:r>
            <a:r>
              <a:rPr lang="en-US" dirty="0"/>
              <a:t>, verbal disclosure of Therapist’s experience of </a:t>
            </a:r>
            <a:r>
              <a:rPr lang="en-US" i="1" dirty="0"/>
              <a:t>here-and-now</a:t>
            </a:r>
            <a:r>
              <a:rPr lang="en-US" dirty="0"/>
              <a:t>, </a:t>
            </a:r>
            <a:r>
              <a:rPr lang="en-US" i="1" dirty="0"/>
              <a:t>intrapersonal</a:t>
            </a:r>
            <a:r>
              <a:rPr lang="en-US" dirty="0"/>
              <a:t> information</a:t>
            </a:r>
          </a:p>
          <a:p>
            <a:pPr marL="0" indent="0">
              <a:buNone/>
            </a:pPr>
            <a:endParaRPr lang="en-US" dirty="0"/>
          </a:p>
          <a:p>
            <a:pPr marL="0" indent="0">
              <a:buNone/>
            </a:pPr>
            <a:r>
              <a:rPr lang="en-US" dirty="0" err="1"/>
              <a:t>E.g</a:t>
            </a:r>
            <a:r>
              <a:rPr lang="en-US" dirty="0"/>
              <a:t> “My stomach dropped when you said that”</a:t>
            </a:r>
          </a:p>
          <a:p>
            <a:pPr marL="0" indent="0">
              <a:buNone/>
            </a:pPr>
            <a:r>
              <a:rPr lang="en-US" dirty="0"/>
              <a:t>      “I notice feelings of sadness as you talk about your sister”</a:t>
            </a:r>
          </a:p>
          <a:p>
            <a:pPr marL="0" indent="0">
              <a:buNone/>
            </a:pPr>
            <a:endParaRPr lang="en-US" dirty="0"/>
          </a:p>
          <a:p>
            <a:pPr marL="0" indent="0">
              <a:buNone/>
            </a:pPr>
            <a:r>
              <a:rPr lang="en-US" dirty="0"/>
              <a:t>Understood as </a:t>
            </a:r>
            <a:r>
              <a:rPr lang="en-US" dirty="0">
                <a:solidFill>
                  <a:schemeClr val="accent1"/>
                </a:solidFill>
              </a:rPr>
              <a:t>“presence” </a:t>
            </a:r>
            <a:r>
              <a:rPr lang="en-US" dirty="0"/>
              <a:t>in Gestalt dialogic theory and method:</a:t>
            </a:r>
          </a:p>
          <a:p>
            <a:pPr marL="0" indent="0">
              <a:buNone/>
            </a:pPr>
            <a:r>
              <a:rPr lang="en-US" dirty="0"/>
              <a:t>“Presence means authentically being present and communicating fully and unreservedly (subject to clinical discrimination)..(The therapist) is free to voice or otherwise express to the patient what she is experiencing as it relates to the task of therapy and the therapeutic encounter” (</a:t>
            </a:r>
            <a:r>
              <a:rPr lang="en-US" dirty="0" err="1"/>
              <a:t>Yontef</a:t>
            </a:r>
            <a:r>
              <a:rPr lang="en-US" dirty="0"/>
              <a:t> and Fairfield, 2008).</a:t>
            </a:r>
          </a:p>
          <a:p>
            <a:pPr marL="0" indent="0">
              <a:buNone/>
            </a:pPr>
            <a:endParaRPr lang="en-US" dirty="0"/>
          </a:p>
        </p:txBody>
      </p:sp>
    </p:spTree>
    <p:extLst>
      <p:ext uri="{BB962C8B-B14F-4D97-AF65-F5344CB8AC3E}">
        <p14:creationId xmlns:p14="http://schemas.microsoft.com/office/powerpoint/2010/main" val="3592726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3E051-1FF3-0841-A60E-C302739A9B12}"/>
              </a:ext>
            </a:extLst>
          </p:cNvPr>
          <p:cNvSpPr>
            <a:spLocks noGrp="1"/>
          </p:cNvSpPr>
          <p:nvPr>
            <p:ph type="title"/>
          </p:nvPr>
        </p:nvSpPr>
        <p:spPr>
          <a:xfrm>
            <a:off x="838200" y="365125"/>
            <a:ext cx="10515600" cy="996747"/>
          </a:xfrm>
        </p:spPr>
        <p:txBody>
          <a:bodyPr>
            <a:normAutofit/>
          </a:bodyPr>
          <a:lstStyle/>
          <a:p>
            <a:r>
              <a:rPr lang="en-US" b="1" dirty="0">
                <a:solidFill>
                  <a:schemeClr val="accent1"/>
                </a:solidFill>
                <a:latin typeface="+mn-lt"/>
              </a:rPr>
              <a:t>Potential benefits of Immediacy</a:t>
            </a:r>
          </a:p>
        </p:txBody>
      </p:sp>
      <p:sp>
        <p:nvSpPr>
          <p:cNvPr id="3" name="Content Placeholder 2">
            <a:extLst>
              <a:ext uri="{FF2B5EF4-FFF2-40B4-BE49-F238E27FC236}">
                <a16:creationId xmlns:a16="http://schemas.microsoft.com/office/drawing/2014/main" id="{DA55EF84-9CCC-1F43-92A4-6652A356D476}"/>
              </a:ext>
            </a:extLst>
          </p:cNvPr>
          <p:cNvSpPr>
            <a:spLocks noGrp="1"/>
          </p:cNvSpPr>
          <p:nvPr>
            <p:ph idx="1"/>
          </p:nvPr>
        </p:nvSpPr>
        <p:spPr>
          <a:xfrm>
            <a:off x="838200" y="1429966"/>
            <a:ext cx="10515600" cy="4746997"/>
          </a:xfrm>
        </p:spPr>
        <p:txBody>
          <a:bodyPr/>
          <a:lstStyle/>
          <a:p>
            <a:r>
              <a:rPr lang="en-US" dirty="0"/>
              <a:t>can create the conditions for greater affect regulation in client</a:t>
            </a:r>
          </a:p>
          <a:p>
            <a:r>
              <a:rPr lang="en-US" dirty="0"/>
              <a:t>models comfort with expression of feelings</a:t>
            </a:r>
          </a:p>
          <a:p>
            <a:r>
              <a:rPr lang="en-US" dirty="0"/>
              <a:t>may offer validation (confirmation) of experience</a:t>
            </a:r>
          </a:p>
          <a:p>
            <a:r>
              <a:rPr lang="en-US" dirty="0"/>
              <a:t>may help bring into awareness, something out-of-awareness</a:t>
            </a:r>
          </a:p>
          <a:p>
            <a:pPr marL="0" indent="0">
              <a:buNone/>
            </a:pPr>
            <a:endParaRPr lang="en-US" dirty="0"/>
          </a:p>
        </p:txBody>
      </p:sp>
    </p:spTree>
    <p:extLst>
      <p:ext uri="{BB962C8B-B14F-4D97-AF65-F5344CB8AC3E}">
        <p14:creationId xmlns:p14="http://schemas.microsoft.com/office/powerpoint/2010/main" val="3153016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9334-B89A-A340-8D33-AEB55392582E}"/>
              </a:ext>
            </a:extLst>
          </p:cNvPr>
          <p:cNvSpPr>
            <a:spLocks noGrp="1"/>
          </p:cNvSpPr>
          <p:nvPr>
            <p:ph type="title"/>
          </p:nvPr>
        </p:nvSpPr>
        <p:spPr>
          <a:xfrm>
            <a:off x="838200" y="365125"/>
            <a:ext cx="10515600" cy="938381"/>
          </a:xfrm>
        </p:spPr>
        <p:txBody>
          <a:bodyPr/>
          <a:lstStyle/>
          <a:p>
            <a:r>
              <a:rPr lang="en-US" b="1" dirty="0">
                <a:solidFill>
                  <a:schemeClr val="accent1"/>
                </a:solidFill>
                <a:latin typeface="+mn-lt"/>
              </a:rPr>
              <a:t>The Neuroscience of Immediacy</a:t>
            </a:r>
          </a:p>
        </p:txBody>
      </p:sp>
      <p:sp>
        <p:nvSpPr>
          <p:cNvPr id="3" name="Content Placeholder 2">
            <a:extLst>
              <a:ext uri="{FF2B5EF4-FFF2-40B4-BE49-F238E27FC236}">
                <a16:creationId xmlns:a16="http://schemas.microsoft.com/office/drawing/2014/main" id="{418C1042-6938-5141-BBA6-946C109B3520}"/>
              </a:ext>
            </a:extLst>
          </p:cNvPr>
          <p:cNvSpPr>
            <a:spLocks noGrp="1"/>
          </p:cNvSpPr>
          <p:nvPr>
            <p:ph idx="1"/>
          </p:nvPr>
        </p:nvSpPr>
        <p:spPr>
          <a:xfrm>
            <a:off x="838200" y="1303506"/>
            <a:ext cx="10515600" cy="4873457"/>
          </a:xfrm>
        </p:spPr>
        <p:txBody>
          <a:bodyPr/>
          <a:lstStyle/>
          <a:p>
            <a:pPr marL="0" indent="0">
              <a:buNone/>
            </a:pPr>
            <a:r>
              <a:rPr lang="en-US" dirty="0"/>
              <a:t>“Therapist self-disclosure </a:t>
            </a:r>
            <a:r>
              <a:rPr lang="en-US" dirty="0" err="1"/>
              <a:t>can..help</a:t>
            </a:r>
            <a:r>
              <a:rPr lang="en-US" dirty="0"/>
              <a:t> shift the patient’s ANS out of either parasympathetic </a:t>
            </a:r>
            <a:r>
              <a:rPr lang="en-US" dirty="0" err="1"/>
              <a:t>shutdown..or</a:t>
            </a:r>
            <a:r>
              <a:rPr lang="en-US" dirty="0"/>
              <a:t> sympathetic </a:t>
            </a:r>
            <a:r>
              <a:rPr lang="en-US" dirty="0" err="1"/>
              <a:t>hyperarousal..toward</a:t>
            </a:r>
            <a:r>
              <a:rPr lang="en-US" dirty="0"/>
              <a:t> ventral vagal </a:t>
            </a:r>
            <a:r>
              <a:rPr lang="en-US" dirty="0" err="1"/>
              <a:t>connection..the</a:t>
            </a:r>
            <a:r>
              <a:rPr lang="en-US" dirty="0"/>
              <a:t> social engagement system.” (</a:t>
            </a:r>
            <a:r>
              <a:rPr lang="en-US" dirty="0" err="1"/>
              <a:t>Quillman</a:t>
            </a:r>
            <a:r>
              <a:rPr lang="en-US" dirty="0"/>
              <a:t>, 2011; p.2)</a:t>
            </a:r>
          </a:p>
          <a:p>
            <a:pPr marL="0" indent="0">
              <a:buNone/>
            </a:pPr>
            <a:endParaRPr lang="en-US" dirty="0"/>
          </a:p>
          <a:p>
            <a:pPr marL="0" indent="0">
              <a:buNone/>
            </a:pPr>
            <a:r>
              <a:rPr lang="en-US" dirty="0"/>
              <a:t>Immediacy uses (Left Hemisphere) language to communicate the T’s (Right Hemisphere) experience of herself and her client.</a:t>
            </a:r>
          </a:p>
          <a:p>
            <a:pPr marL="0" indent="0">
              <a:buNone/>
            </a:pPr>
            <a:endParaRPr lang="en-US" dirty="0"/>
          </a:p>
        </p:txBody>
      </p:sp>
    </p:spTree>
    <p:extLst>
      <p:ext uri="{BB962C8B-B14F-4D97-AF65-F5344CB8AC3E}">
        <p14:creationId xmlns:p14="http://schemas.microsoft.com/office/powerpoint/2010/main" val="164522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3527</Words>
  <Application>Microsoft Macintosh PowerPoint</Application>
  <PresentationFormat>Widescreen</PresentationFormat>
  <Paragraphs>308</Paragraphs>
  <Slides>20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Break out Groups</vt:lpstr>
      <vt:lpstr>What do we mean by “self disclosure”?</vt:lpstr>
      <vt:lpstr>PowerPoint Presentation</vt:lpstr>
      <vt:lpstr>3. Accidental self-disclosures</vt:lpstr>
      <vt:lpstr>PowerPoint Presentation</vt:lpstr>
      <vt:lpstr>4. Immediacy  </vt:lpstr>
      <vt:lpstr>Potential benefits of Immediacy</vt:lpstr>
      <vt:lpstr>The Neuroscience of Immediacy</vt:lpstr>
      <vt:lpstr>Caveats on the use of Immediacy</vt:lpstr>
      <vt:lpstr>Break out group discussion (20 mins)</vt:lpstr>
      <vt:lpstr>Intentional Self Disclosure (ISD)</vt:lpstr>
      <vt:lpstr>A brief history…</vt:lpstr>
      <vt:lpstr>Pros and cons…</vt:lpstr>
      <vt:lpstr>Guidelines for effective ISD</vt:lpstr>
      <vt:lpstr>PowerPoint Presentation</vt:lpstr>
      <vt:lpstr>A final caveat…</vt:lpstr>
      <vt:lpstr>Break out room discussion (20 mins)</vt:lpstr>
      <vt:lpstr>Ethics and Self Disclosure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Goodrich</dc:creator>
  <cp:lastModifiedBy>David Goodrich</cp:lastModifiedBy>
  <cp:revision>39</cp:revision>
  <dcterms:created xsi:type="dcterms:W3CDTF">2024-06-27T01:26:12Z</dcterms:created>
  <dcterms:modified xsi:type="dcterms:W3CDTF">2024-08-11T01:42:00Z</dcterms:modified>
</cp:coreProperties>
</file>